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39" r:id="rId2"/>
    <p:sldId id="334" r:id="rId3"/>
    <p:sldId id="342" r:id="rId4"/>
    <p:sldId id="351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41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555"/>
    <a:srgbClr val="DA1E26"/>
    <a:srgbClr val="474747"/>
    <a:srgbClr val="0063AF"/>
    <a:srgbClr val="0086CD"/>
    <a:srgbClr val="0075BF"/>
    <a:srgbClr val="BBE2F9"/>
    <a:srgbClr val="BCE2F9"/>
    <a:srgbClr val="009BE0"/>
    <a:srgbClr val="009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4950" autoAdjust="0"/>
  </p:normalViewPr>
  <p:slideViewPr>
    <p:cSldViewPr snapToGrid="0" snapToObjects="1" showGuides="1">
      <p:cViewPr varScale="1">
        <p:scale>
          <a:sx n="76" d="100"/>
          <a:sy n="76" d="100"/>
        </p:scale>
        <p:origin x="12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5" d="100"/>
          <a:sy n="85" d="100"/>
        </p:scale>
        <p:origin x="272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45789BC-827E-5045-B411-EC9E941403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34E5987-ABA2-D240-896E-6C515FB2C7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302ED-0F84-4E44-834D-8A7D995B744D}" type="datetimeFigureOut">
              <a:rPr lang="de-DE" smtClean="0"/>
              <a:t>03.11.2023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70C9A2-A64A-2440-B60E-66D69809C4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6DCACB-6FEA-3846-BEBF-24363D633D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731F2-6742-7041-8C01-0982A42BD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307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46611-718C-E94F-9341-5BBB7AF63A81}" type="datetimeFigureOut">
              <a:rPr lang="de-DE" smtClean="0"/>
              <a:t>03.11.2023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8707F-DEE4-7745-A5CF-37B32C8721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86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BCB68E7-D25F-5A4E-8763-916C479898DB}"/>
              </a:ext>
            </a:extLst>
          </p:cNvPr>
          <p:cNvSpPr/>
          <p:nvPr userDrawn="1"/>
        </p:nvSpPr>
        <p:spPr>
          <a:xfrm>
            <a:off x="0" y="1160463"/>
            <a:ext cx="12192000" cy="5697537"/>
          </a:xfrm>
          <a:prstGeom prst="rect">
            <a:avLst/>
          </a:prstGeom>
          <a:solidFill>
            <a:srgbClr val="C00000"/>
          </a:solidFill>
          <a:ln>
            <a:solidFill>
              <a:srgbClr val="DA1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3BED54-F2C9-0144-BF1C-4ED1B9BBFE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8781" y="1881188"/>
            <a:ext cx="6107332" cy="1223961"/>
          </a:xfrm>
        </p:spPr>
        <p:txBody>
          <a:bodyPr vert="horz" lIns="0" tIns="0" rIns="90000" anchor="t" anchorCtr="0">
            <a:noAutofit/>
          </a:bodyPr>
          <a:lstStyle>
            <a:lvl1pPr algn="l"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 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AEA2CA5-9E78-C14A-8CFA-CE7601D536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8781" y="3607635"/>
            <a:ext cx="6107332" cy="492032"/>
          </a:xfrm>
        </p:spPr>
        <p:txBody>
          <a:bodyPr lIns="0" tIns="0">
            <a:no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 Untertitel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3FC07B55-EEC7-8340-83F1-6F49FB3DFDD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74714" y="5226904"/>
            <a:ext cx="6121400" cy="720724"/>
          </a:xfrm>
        </p:spPr>
        <p:txBody>
          <a:bodyPr lIns="0" tIns="0">
            <a:no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Veranstaltung
Autor, Datum</a:t>
            </a:r>
          </a:p>
        </p:txBody>
      </p:sp>
      <p:pic>
        <p:nvPicPr>
          <p:cNvPr id="11" name="Grafik 10" descr="Logo Feuerwehr-Unfallkasse für Hamburg, Mecklenburg-Vorpommern und Schleswig-Holstein (HFUK Nord)">
            <a:extLst>
              <a:ext uri="{FF2B5EF4-FFF2-40B4-BE49-F238E27FC236}">
                <a16:creationId xmlns:a16="http://schemas.microsoft.com/office/drawing/2014/main" id="{6FA7B2CE-6B8D-5D45-B8B9-7E343A8A80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692" y="228601"/>
            <a:ext cx="4029564" cy="73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284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273" userDrawn="1">
          <p15:clr>
            <a:srgbClr val="FBAE40"/>
          </p15:clr>
        </p15:guide>
        <p15:guide id="5" pos="5995" userDrawn="1">
          <p15:clr>
            <a:srgbClr val="FBAE40"/>
          </p15:clr>
        </p15:guide>
        <p15:guide id="9" pos="5768" userDrawn="1">
          <p15:clr>
            <a:srgbClr val="FBAE40"/>
          </p15:clr>
        </p15:guide>
        <p15:guide id="17" orient="horz" pos="19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1BCB68E7-D25F-5A4E-8763-916C479898DB}"/>
              </a:ext>
            </a:extLst>
          </p:cNvPr>
          <p:cNvSpPr/>
          <p:nvPr userDrawn="1"/>
        </p:nvSpPr>
        <p:spPr>
          <a:xfrm>
            <a:off x="0" y="1160463"/>
            <a:ext cx="12192000" cy="56975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 descr="Logo Feuerwehr-Unfallkasse für Hamburg, Mecklenburg-Vorpommern und Schleswig-Holstein (HFUK Nord)">
            <a:extLst>
              <a:ext uri="{FF2B5EF4-FFF2-40B4-BE49-F238E27FC236}">
                <a16:creationId xmlns:a16="http://schemas.microsoft.com/office/drawing/2014/main" id="{6FA7B2CE-6B8D-5D45-B8B9-7E343A8A80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692" y="228601"/>
            <a:ext cx="4029564" cy="73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365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BCB68E7-D25F-5A4E-8763-916C479898DB}"/>
              </a:ext>
            </a:extLst>
          </p:cNvPr>
          <p:cNvSpPr/>
          <p:nvPr userDrawn="1"/>
        </p:nvSpPr>
        <p:spPr>
          <a:xfrm>
            <a:off x="0" y="1160463"/>
            <a:ext cx="12192000" cy="56975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3BED54-F2C9-0144-BF1C-4ED1B9BBFE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8781" y="1881188"/>
            <a:ext cx="5027832" cy="1223961"/>
          </a:xfrm>
        </p:spPr>
        <p:txBody>
          <a:bodyPr vert="horz" lIns="0" tIns="0" rIns="90000" anchor="t" anchorCtr="0">
            <a:noAutofit/>
          </a:bodyPr>
          <a:lstStyle>
            <a:lvl1pPr algn="l"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 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AEA2CA5-9E78-C14A-8CFA-CE7601D536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8781" y="3607635"/>
            <a:ext cx="5027832" cy="492032"/>
          </a:xfrm>
        </p:spPr>
        <p:txBody>
          <a:bodyPr lIns="0" tIns="0">
            <a:no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 Untertitel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3FC07B55-EEC7-8340-83F1-6F49FB3DFDD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74714" y="5226904"/>
            <a:ext cx="5027832" cy="720724"/>
          </a:xfrm>
        </p:spPr>
        <p:txBody>
          <a:bodyPr lIns="0" tIns="0">
            <a:no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Veranstaltung
Autor, Datum</a:t>
            </a:r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F73DB2B4-E788-D442-A28E-A228D38A0238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275388" y="1160463"/>
            <a:ext cx="5916612" cy="5697537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8" name="Grafik 7" descr="Logo Feuerwehr-Unfallkasse für Hamburg, Mecklenburg-Vorpommern und Schleswig-Holstein (HFUK Nord)">
            <a:extLst>
              <a:ext uri="{FF2B5EF4-FFF2-40B4-BE49-F238E27FC236}">
                <a16:creationId xmlns:a16="http://schemas.microsoft.com/office/drawing/2014/main" id="{6FA7B2CE-6B8D-5D45-B8B9-7E343A8A80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692" y="228601"/>
            <a:ext cx="4029564" cy="73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7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273">
          <p15:clr>
            <a:srgbClr val="FBAE40"/>
          </p15:clr>
        </p15:guide>
        <p15:guide id="17" orient="horz" pos="19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1D27E-84D9-2E45-9F1C-4A8CA5E840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2877" y="1881188"/>
            <a:ext cx="10434411" cy="710973"/>
          </a:xfrm>
        </p:spPr>
        <p:txBody>
          <a:bodyPr lIns="0" tIns="0" anchor="t" anchorCtr="0">
            <a:noAutofit/>
          </a:bodyPr>
          <a:lstStyle>
            <a:lvl1pPr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eine Kapitelüberschrift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9541AD-6152-0249-B028-D9DEB8D0F3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82877" y="2600326"/>
            <a:ext cx="10442575" cy="1500187"/>
          </a:xfrm>
        </p:spPr>
        <p:txBody>
          <a:bodyPr lIns="0" tIns="0">
            <a:no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Hier steht ein Untertitel</a:t>
            </a:r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4370092F-E555-F64E-A70D-D9A61B2B3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4713" y="6391518"/>
            <a:ext cx="4114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F1EC4BA3-D4B3-DB49-8C1C-74B3474549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63423" y="6391519"/>
            <a:ext cx="189327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AD3E5B39-6D0A-654D-A1FE-50888F5ADA74}" type="datetimeFigureOut">
              <a:rPr lang="de-DE" smtClean="0"/>
              <a:pPr/>
              <a:t>03.11.2023</a:t>
            </a:fld>
            <a:endParaRPr lang="de-DE" dirty="0"/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CC49F0CA-E924-CF47-A1A2-8509CFBB5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24009" y="6393961"/>
            <a:ext cx="189327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294FB65C-F205-7346-ACE0-FAF43E12CB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81676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16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F6C0F3BA-DA44-C14F-BC26-E331C475E371}"/>
              </a:ext>
            </a:extLst>
          </p:cNvPr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DA1E26"/>
          </a:solidFill>
          <a:ln>
            <a:solidFill>
              <a:srgbClr val="DA1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859B07-AF76-FC43-A31F-25F8413AC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1" y="1160463"/>
            <a:ext cx="10442576" cy="520702"/>
          </a:xfrm>
        </p:spPr>
        <p:txBody>
          <a:bodyPr lIns="0" tIns="0" anchor="t" anchorCtr="0">
            <a:noAutofit/>
          </a:bodyPr>
          <a:lstStyle>
            <a:lvl1pPr>
              <a:defRPr sz="2800" b="1" i="0" baseline="0">
                <a:solidFill>
                  <a:srgbClr val="DA1E26"/>
                </a:solidFill>
              </a:defRPr>
            </a:lvl1pPr>
          </a:lstStyle>
          <a:p>
            <a:r>
              <a:rPr lang="de-DE" dirty="0"/>
              <a:t>Hier steht eine Überschrift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63BDCA97-09D9-FF46-86B2-F7B12C883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A3B0310-FA6C-7946-85B6-E154E10A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Ins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AD3E5B39-6D0A-654D-A1FE-50888F5ADA74}" type="datetimeFigureOut">
              <a:rPr lang="de-DE" smtClean="0"/>
              <a:pPr/>
              <a:t>03.11.2023</a:t>
            </a:fld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24940C1-6E0B-F74C-B89E-E6C5AD49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294FB65C-F205-7346-ACE0-FAF43E12CB59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94818650-A180-1C48-8C74-63F02CA6D1B9}"/>
              </a:ext>
            </a:extLst>
          </p:cNvPr>
          <p:cNvCxnSpPr/>
          <p:nvPr userDrawn="1"/>
        </p:nvCxnSpPr>
        <p:spPr>
          <a:xfrm>
            <a:off x="0" y="762994"/>
            <a:ext cx="12192000" cy="0"/>
          </a:xfrm>
          <a:prstGeom prst="line">
            <a:avLst/>
          </a:prstGeom>
          <a:ln w="25400">
            <a:solidFill>
              <a:srgbClr val="DA1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A1DF8952-5A06-D34A-9B54-84ADB6D1465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/>
        <p:txBody>
          <a:bodyPr t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Hier steht ein 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625816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7D76109-3406-034C-A080-04FF75E07FE4}"/>
              </a:ext>
            </a:extLst>
          </p:cNvPr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DA1E26"/>
          </a:solidFill>
          <a:ln>
            <a:solidFill>
              <a:srgbClr val="DA1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5BD697-D068-CD4A-93E3-7B5203F948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3579" y="1160463"/>
            <a:ext cx="10435544" cy="522969"/>
          </a:xfrm>
        </p:spPr>
        <p:txBody>
          <a:bodyPr lIns="0" tIns="0" rIns="90000" anchor="t" anchorCtr="0">
            <a:noAutofit/>
          </a:bodyPr>
          <a:lstStyle>
            <a:lvl1pPr>
              <a:defRPr sz="2800" b="1" i="0" baseline="0">
                <a:solidFill>
                  <a:srgbClr val="DA1E26"/>
                </a:solidFill>
              </a:defRPr>
            </a:lvl1pPr>
          </a:lstStyle>
          <a:p>
            <a:r>
              <a:rPr lang="de-DE" dirty="0"/>
              <a:t>Hier steht eine Überschrift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77151CE-69C3-6F4C-807D-0CD0719AC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2CAA3806-6430-334E-9328-E239789B4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Ins="0"/>
          <a:lstStyle/>
          <a:p>
            <a:fld id="{AD3E5B39-6D0A-654D-A1FE-50888F5ADA74}" type="datetimeFigureOut">
              <a:rPr lang="de-DE" smtClean="0"/>
              <a:pPr/>
              <a:t>03.11.2023</a:t>
            </a:fld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283C436B-9C86-DE4D-8B23-9F16AB584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/>
          <a:p>
            <a:fld id="{294FB65C-F205-7346-ACE0-FAF43E12CB59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D59D6CB8-D562-F74D-96F6-C03C066181D1}"/>
              </a:ext>
            </a:extLst>
          </p:cNvPr>
          <p:cNvCxnSpPr/>
          <p:nvPr userDrawn="1"/>
        </p:nvCxnSpPr>
        <p:spPr>
          <a:xfrm>
            <a:off x="0" y="762994"/>
            <a:ext cx="12192000" cy="0"/>
          </a:xfrm>
          <a:prstGeom prst="line">
            <a:avLst/>
          </a:prstGeom>
          <a:ln w="25400">
            <a:solidFill>
              <a:srgbClr val="DA1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C7D3026-1B65-F347-83CC-E5B76CF43C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4713" y="1881188"/>
            <a:ext cx="5041900" cy="4068762"/>
          </a:xfrm>
        </p:spPr>
        <p:txBody>
          <a:bodyPr tIns="0"/>
          <a:lstStyle/>
          <a:p>
            <a:pPr lvl="0"/>
            <a:r>
              <a:rPr lang="de-DE" dirty="0"/>
              <a:t>Hier steht ein 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FCFFAED-C4CB-624F-801E-5CAB42B232C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388" y="1881188"/>
            <a:ext cx="5033962" cy="4068762"/>
          </a:xfrm>
        </p:spPr>
        <p:txBody>
          <a:bodyPr tIns="0"/>
          <a:lstStyle/>
          <a:p>
            <a:pPr lvl="0"/>
            <a:r>
              <a:rPr lang="de-DE" dirty="0"/>
              <a:t>Hier steht ein 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983644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er Inh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7D76109-3406-034C-A080-04FF75E07FE4}"/>
              </a:ext>
            </a:extLst>
          </p:cNvPr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DA1E26"/>
          </a:solidFill>
          <a:ln>
            <a:solidFill>
              <a:srgbClr val="DA1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5BD697-D068-CD4A-93E3-7B5203F948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3579" y="1160463"/>
            <a:ext cx="10435544" cy="522969"/>
          </a:xfrm>
        </p:spPr>
        <p:txBody>
          <a:bodyPr lIns="0" tIns="0" rIns="90000" anchor="t" anchorCtr="0">
            <a:noAutofit/>
          </a:bodyPr>
          <a:lstStyle>
            <a:lvl1pPr>
              <a:defRPr sz="2800" b="1" i="0" baseline="0">
                <a:solidFill>
                  <a:srgbClr val="DA1E26"/>
                </a:solidFill>
              </a:defRPr>
            </a:lvl1pPr>
          </a:lstStyle>
          <a:p>
            <a:r>
              <a:rPr lang="de-DE" dirty="0"/>
              <a:t>Hier steht eine Überschrift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77151CE-69C3-6F4C-807D-0CD0719AC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2CAA3806-6430-334E-9328-E239789B4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Ins="0"/>
          <a:lstStyle/>
          <a:p>
            <a:fld id="{AD3E5B39-6D0A-654D-A1FE-50888F5ADA74}" type="datetimeFigureOut">
              <a:rPr lang="de-DE" smtClean="0"/>
              <a:pPr/>
              <a:t>03.11.2023</a:t>
            </a:fld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283C436B-9C86-DE4D-8B23-9F16AB584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/>
          <a:p>
            <a:fld id="{294FB65C-F205-7346-ACE0-FAF43E12CB59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D59D6CB8-D562-F74D-96F6-C03C066181D1}"/>
              </a:ext>
            </a:extLst>
          </p:cNvPr>
          <p:cNvCxnSpPr/>
          <p:nvPr userDrawn="1"/>
        </p:nvCxnSpPr>
        <p:spPr>
          <a:xfrm>
            <a:off x="0" y="762994"/>
            <a:ext cx="12192000" cy="0"/>
          </a:xfrm>
          <a:prstGeom prst="line">
            <a:avLst/>
          </a:prstGeom>
          <a:ln w="25400">
            <a:solidFill>
              <a:srgbClr val="DA1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9AE88C-4931-B34F-BBFD-AC1F47CE0CE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4713" y="1881188"/>
            <a:ext cx="3960812" cy="4068762"/>
          </a:xfrm>
        </p:spPr>
        <p:txBody>
          <a:bodyPr tIns="0"/>
          <a:lstStyle/>
          <a:p>
            <a:pPr lvl="0"/>
            <a:r>
              <a:rPr lang="de-DE" dirty="0"/>
              <a:t>Hier steht ein 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1E28C41-A30B-BB4D-9B5A-18EE464F051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95888" y="1881188"/>
            <a:ext cx="6113462" cy="4068762"/>
          </a:xfrm>
        </p:spPr>
        <p:txBody>
          <a:bodyPr tIns="0"/>
          <a:lstStyle/>
          <a:p>
            <a:pPr lvl="0"/>
            <a:r>
              <a:rPr lang="de-DE" dirty="0"/>
              <a:t>Hier steht ein 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07784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F6C0F3BA-DA44-C14F-BC26-E331C475E371}"/>
              </a:ext>
            </a:extLst>
          </p:cNvPr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DA1E26"/>
          </a:solidFill>
          <a:ln>
            <a:solidFill>
              <a:srgbClr val="DA1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859B07-AF76-FC43-A31F-25F8413AC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1" y="1160463"/>
            <a:ext cx="10442576" cy="520702"/>
          </a:xfrm>
        </p:spPr>
        <p:txBody>
          <a:bodyPr lIns="0" tIns="0" anchor="t" anchorCtr="0">
            <a:noAutofit/>
          </a:bodyPr>
          <a:lstStyle>
            <a:lvl1pPr>
              <a:defRPr sz="2800" b="1" i="0" baseline="0">
                <a:solidFill>
                  <a:srgbClr val="DA1E26"/>
                </a:solidFill>
              </a:defRPr>
            </a:lvl1pPr>
          </a:lstStyle>
          <a:p>
            <a:r>
              <a:rPr lang="de-DE" dirty="0"/>
              <a:t>Dies ist eine Tabellenfolie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63BDCA97-09D9-FF46-86B2-F7B12C883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A3B0310-FA6C-7946-85B6-E154E10A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Ins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AD3E5B39-6D0A-654D-A1FE-50888F5ADA74}" type="datetimeFigureOut">
              <a:rPr lang="de-DE" smtClean="0"/>
              <a:pPr/>
              <a:t>03.11.2023</a:t>
            </a:fld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24940C1-6E0B-F74C-B89E-E6C5AD49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294FB65C-F205-7346-ACE0-FAF43E12CB59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94818650-A180-1C48-8C74-63F02CA6D1B9}"/>
              </a:ext>
            </a:extLst>
          </p:cNvPr>
          <p:cNvCxnSpPr/>
          <p:nvPr userDrawn="1"/>
        </p:nvCxnSpPr>
        <p:spPr>
          <a:xfrm>
            <a:off x="0" y="762994"/>
            <a:ext cx="12192000" cy="0"/>
          </a:xfrm>
          <a:prstGeom prst="line">
            <a:avLst/>
          </a:prstGeom>
          <a:ln w="25400">
            <a:solidFill>
              <a:srgbClr val="DA1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9780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2">
            <a:extLst>
              <a:ext uri="{FF2B5EF4-FFF2-40B4-BE49-F238E27FC236}">
                <a16:creationId xmlns:a16="http://schemas.microsoft.com/office/drawing/2014/main" id="{FD6188F8-C64B-7B48-A17B-544ED2E9AEC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-5936" y="0"/>
            <a:ext cx="12197936" cy="685800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Platzhalter für Bild</a:t>
            </a:r>
          </a:p>
        </p:txBody>
      </p:sp>
    </p:spTree>
    <p:extLst>
      <p:ext uri="{BB962C8B-B14F-4D97-AF65-F5344CB8AC3E}">
        <p14:creationId xmlns:p14="http://schemas.microsoft.com/office/powerpoint/2010/main" val="308515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2">
            <a:extLst>
              <a:ext uri="{FF2B5EF4-FFF2-40B4-BE49-F238E27FC236}">
                <a16:creationId xmlns:a16="http://schemas.microsoft.com/office/drawing/2014/main" id="{FD6188F8-C64B-7B48-A17B-544ED2E9AEC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-5936" y="0"/>
            <a:ext cx="12197936" cy="685800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Platzhalter für Bild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096E326-A306-9449-B815-5B3E27351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4391922"/>
            <a:ext cx="5564724" cy="1835027"/>
          </a:xfrm>
          <a:solidFill>
            <a:schemeClr val="tx2"/>
          </a:solidFill>
        </p:spPr>
        <p:txBody>
          <a:bodyPr wrap="square" lIns="360000" tIns="360000" rIns="360000" bIns="360000" anchor="t" anchorCtr="0">
            <a:spAutoFit/>
          </a:bodyPr>
          <a:lstStyle>
            <a:lvl1pPr>
              <a:defRPr sz="20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»Hier steht ein Zitat, welches über mehrere Zeilen gehen kann, was kein Problem ist, da diese Folie genug Platz dafür bietet.« </a:t>
            </a:r>
          </a:p>
        </p:txBody>
      </p:sp>
    </p:spTree>
    <p:extLst>
      <p:ext uri="{BB962C8B-B14F-4D97-AF65-F5344CB8AC3E}">
        <p14:creationId xmlns:p14="http://schemas.microsoft.com/office/powerpoint/2010/main" val="258810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-1"/>
            <a:ext cx="12192000" cy="75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972968E-AE03-8F46-861E-3A044FC5E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4" y="1160463"/>
            <a:ext cx="10442574" cy="665185"/>
          </a:xfrm>
          <a:prstGeom prst="rect">
            <a:avLst/>
          </a:prstGeom>
        </p:spPr>
        <p:txBody>
          <a:bodyPr vert="horz" lIns="0" tIns="0" rIns="91440" bIns="4572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8A3344-B054-6F48-8622-EC24CA486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881187"/>
            <a:ext cx="10442574" cy="406876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r>
              <a:rPr lang="de-DE" dirty="0"/>
              <a:t>Aufzählungspunkt 1. Ordnung</a:t>
            </a:r>
          </a:p>
          <a:p>
            <a:pPr lvl="1"/>
            <a:r>
              <a:rPr lang="de-DE" dirty="0"/>
              <a:t>Aufzählungspunkt 2. Ordnung</a:t>
            </a:r>
          </a:p>
          <a:p>
            <a:pPr lvl="2"/>
            <a:r>
              <a:rPr lang="de-DE" dirty="0"/>
              <a:t>Aufzählungspunkt 3. Ordnung</a:t>
            </a:r>
          </a:p>
          <a:p>
            <a:pPr lvl="3"/>
            <a:r>
              <a:rPr lang="de-DE" dirty="0"/>
              <a:t>Aufzählungspunkt 4. Ordnung</a:t>
            </a:r>
          </a:p>
          <a:p>
            <a:pPr lvl="4"/>
            <a:r>
              <a:rPr lang="de-DE" dirty="0"/>
              <a:t>Aufzählungspunkt 5. Ordnung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AA3143-6D67-A249-80A0-870F2EC21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4713" y="6394849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D50990-9108-1740-84C0-29EED8529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6475" y="6394850"/>
            <a:ext cx="1800225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AD3E5B39-6D0A-654D-A1FE-50888F5ADA74}" type="datetimeFigureOut">
              <a:rPr lang="de-DE" smtClean="0"/>
              <a:pPr/>
              <a:t>03.11.2023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F88D46-A748-FB42-87A9-33A26DCA5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17061" y="6397292"/>
            <a:ext cx="1800225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294FB65C-F205-7346-ACE0-FAF43E12CB5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02B98F5-E81A-6046-862C-FEEB0F1781C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68901" y="192560"/>
            <a:ext cx="2182199" cy="38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5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8" r:id="rId2"/>
    <p:sldLayoutId id="2147483651" r:id="rId3"/>
    <p:sldLayoutId id="2147483650" r:id="rId4"/>
    <p:sldLayoutId id="2147483652" r:id="rId5"/>
    <p:sldLayoutId id="2147483666" r:id="rId6"/>
    <p:sldLayoutId id="2147483663" r:id="rId7"/>
    <p:sldLayoutId id="2147483655" r:id="rId8"/>
    <p:sldLayoutId id="2147483667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555555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rgbClr val="555555"/>
          </a:solidFill>
          <a:latin typeface="Arial" panose="020B0604020202020204" pitchFamily="34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2000" b="0" i="0" kern="1200" baseline="0">
          <a:solidFill>
            <a:srgbClr val="555555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2000" kern="1200">
          <a:solidFill>
            <a:srgbClr val="555555"/>
          </a:solidFill>
          <a:latin typeface="+mn-lt"/>
          <a:ea typeface="+mn-ea"/>
          <a:cs typeface="+mn-cs"/>
        </a:defRPr>
      </a:lvl3pPr>
      <a:lvl4pPr marL="864000" marR="0" indent="-2160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b="0" i="0" kern="1200" baseline="0">
          <a:solidFill>
            <a:srgbClr val="555555"/>
          </a:solidFill>
          <a:latin typeface="+mn-lt"/>
          <a:ea typeface="+mn-ea"/>
          <a:cs typeface="+mn-cs"/>
        </a:defRPr>
      </a:lvl4pPr>
      <a:lvl5pPr marL="1080000" marR="0" indent="-2160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rgbClr val="555555"/>
          </a:solidFill>
          <a:latin typeface="+mn-lt"/>
          <a:ea typeface="+mn-ea"/>
          <a:cs typeface="+mn-cs"/>
        </a:defRPr>
      </a:lvl5pPr>
      <a:lvl6pPr marL="1152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27" userDrawn="1">
          <p15:clr>
            <a:srgbClr val="F26B43"/>
          </p15:clr>
        </p15:guide>
        <p15:guide id="2" pos="551" userDrawn="1">
          <p15:clr>
            <a:srgbClr val="F26B43"/>
          </p15:clr>
        </p15:guide>
        <p15:guide id="3" pos="7129" userDrawn="1">
          <p15:clr>
            <a:srgbClr val="F26B43"/>
          </p15:clr>
        </p15:guide>
        <p15:guide id="4" pos="3953" userDrawn="1">
          <p15:clr>
            <a:srgbClr val="F26B43"/>
          </p15:clr>
        </p15:guide>
        <p15:guide id="5" pos="3273" userDrawn="1">
          <p15:clr>
            <a:srgbClr val="F26B43"/>
          </p15:clr>
        </p15:guide>
        <p15:guide id="6" pos="3046" userDrawn="1">
          <p15:clr>
            <a:srgbClr val="F26B43"/>
          </p15:clr>
        </p15:guide>
        <p15:guide id="7" pos="4407" userDrawn="1">
          <p15:clr>
            <a:srgbClr val="F26B43"/>
          </p15:clr>
        </p15:guide>
        <p15:guide id="8" pos="4634" userDrawn="1">
          <p15:clr>
            <a:srgbClr val="F26B43"/>
          </p15:clr>
        </p15:guide>
        <p15:guide id="9" orient="horz" pos="1185" userDrawn="1">
          <p15:clr>
            <a:srgbClr val="F26B43"/>
          </p15:clr>
        </p15:guide>
        <p15:guide id="10" orient="horz" pos="3748" userDrawn="1">
          <p15:clr>
            <a:srgbClr val="F26B43"/>
          </p15:clr>
        </p15:guide>
        <p15:guide id="11" orient="horz" pos="731" userDrawn="1">
          <p15:clr>
            <a:srgbClr val="F26B43"/>
          </p15:clr>
        </p15:guide>
        <p15:guide id="12" orient="horz" pos="323" userDrawn="1">
          <p15:clr>
            <a:srgbClr val="F26B43"/>
          </p15:clr>
        </p15:guide>
        <p15:guide id="13" orient="horz" pos="1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48F4ADDC-C94B-D643-B99B-54957D172C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Die Unfallanzeige</a:t>
            </a:r>
            <a:endParaRPr lang="de-DE" dirty="0"/>
          </a:p>
        </p:txBody>
      </p:sp>
      <p:sp>
        <p:nvSpPr>
          <p:cNvPr id="11" name="Untertitel 10">
            <a:extLst>
              <a:ext uri="{FF2B5EF4-FFF2-40B4-BE49-F238E27FC236}">
                <a16:creationId xmlns:a16="http://schemas.microsoft.com/office/drawing/2014/main" id="{AE5269D0-9974-0C40-909D-1DC1CBCA59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Was häufig vergessen wird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7869AD8-D0B6-7D44-9E4E-20BE224835F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de-DE" dirty="0" smtClean="0"/>
              <a:t>Kreisschulung,</a:t>
            </a:r>
          </a:p>
          <a:p>
            <a:r>
              <a:rPr lang="de-DE" dirty="0" smtClean="0"/>
              <a:t>HFUK Nord</a:t>
            </a:r>
            <a:endParaRPr lang="de-DE" dirty="0"/>
          </a:p>
        </p:txBody>
      </p:sp>
      <p:pic>
        <p:nvPicPr>
          <p:cNvPr id="7" name="Grafik 6" descr="Logo Feuerwehr-Unfallkasse für Hamburg, Mecklenburg-Vorpommern und Schleswig-Holstein (HFUK Nord)">
            <a:extLst>
              <a:ext uri="{FF2B5EF4-FFF2-40B4-BE49-F238E27FC236}">
                <a16:creationId xmlns:a16="http://schemas.microsoft.com/office/drawing/2014/main" id="{ABAFE6E6-F652-7242-ABA2-BDA27BA23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2" y="228601"/>
            <a:ext cx="4029564" cy="73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68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Extranet der HFUK Nord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874713" y="1881187"/>
            <a:ext cx="7652342" cy="40687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  <a:tabLst>
                <a:tab pos="360363" algn="l"/>
              </a:tabLst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Nach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Erhalt der unterschrieben Datenschutzerklärung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bekommt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 ein Passwort zugesandt.</a:t>
            </a:r>
          </a:p>
          <a:p>
            <a:pPr marL="514350" indent="-514350">
              <a:buFont typeface="+mj-lt"/>
              <a:buAutoNum type="arabicPeriod" startAt="3"/>
              <a:tabLst>
                <a:tab pos="360363" algn="l"/>
              </a:tabLst>
            </a:pPr>
            <a:endParaRPr lang="de-DE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 startAt="3"/>
              <a:tabLst>
                <a:tab pos="360363" algn="l"/>
              </a:tabLst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Jetzt hat er einen Zugang und kann an weitere Nutzer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Wehrführer, Sicherheitsbeauftragte usw.) Rechte vergeben,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die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dann eine Unfallanzeige erstellen können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 algn="ctr">
              <a:buNone/>
            </a:pPr>
            <a:r>
              <a:rPr lang="de-DE" b="1" dirty="0"/>
              <a:t>https://www.hfuknord.de/hfuk/register/extranet.php</a:t>
            </a:r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830" y="3294286"/>
            <a:ext cx="2972109" cy="297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789" y="804126"/>
            <a:ext cx="8882419" cy="5420403"/>
          </a:xfrm>
          <a:prstGeom prst="rect">
            <a:avLst/>
          </a:prstGeom>
        </p:spPr>
      </p:pic>
      <p:sp>
        <p:nvSpPr>
          <p:cNvPr id="5" name="Pfeil nach rechts 4"/>
          <p:cNvSpPr/>
          <p:nvPr/>
        </p:nvSpPr>
        <p:spPr>
          <a:xfrm>
            <a:off x="958468" y="4340646"/>
            <a:ext cx="826265" cy="484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87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t="2224"/>
          <a:stretch/>
        </p:blipFill>
        <p:spPr>
          <a:xfrm>
            <a:off x="756964" y="841491"/>
            <a:ext cx="10678069" cy="519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2CAEA384-BF47-9249-A913-B16A665D7EB9}"/>
              </a:ext>
            </a:extLst>
          </p:cNvPr>
          <p:cNvSpPr txBox="1"/>
          <p:nvPr/>
        </p:nvSpPr>
        <p:spPr>
          <a:xfrm>
            <a:off x="889703" y="1896178"/>
            <a:ext cx="4814588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3200" b="1" i="0" baseline="0" dirty="0">
                <a:solidFill>
                  <a:schemeClr val="bg1"/>
                </a:solidFill>
                <a:latin typeface="Arial" panose="020B0604020202020204" pitchFamily="34" charset="0"/>
              </a:rPr>
              <a:t>Vielen Dank</a:t>
            </a:r>
          </a:p>
          <a:p>
            <a:r>
              <a:rPr lang="de-DE" sz="3200" b="1" i="0" baseline="0" dirty="0">
                <a:solidFill>
                  <a:schemeClr val="bg1"/>
                </a:solidFill>
                <a:latin typeface="Arial" panose="020B0604020202020204" pitchFamily="34" charset="0"/>
              </a:rPr>
              <a:t>für Ihre Aufmerksamkeit.</a:t>
            </a:r>
          </a:p>
        </p:txBody>
      </p:sp>
    </p:spTree>
    <p:extLst>
      <p:ext uri="{BB962C8B-B14F-4D97-AF65-F5344CB8AC3E}">
        <p14:creationId xmlns:p14="http://schemas.microsoft.com/office/powerpoint/2010/main" val="322542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D8CA5-8F6A-9448-8BF8-92988EDF3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Unfallanzeige als Grundlage für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6921E6-84F2-F045-9FDD-0D42CFD236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4713" y="1881187"/>
            <a:ext cx="10442574" cy="4398427"/>
          </a:xfrm>
        </p:spPr>
        <p:txBody>
          <a:bodyPr numCol="2">
            <a:normAutofit/>
          </a:bodyPr>
          <a:lstStyle/>
          <a:p>
            <a:r>
              <a:rPr lang="de-DE" altLang="de-DE" dirty="0">
                <a:solidFill>
                  <a:srgbClr val="595959"/>
                </a:solidFill>
              </a:rPr>
              <a:t>Ansprüche des Versicherten auf medizinische </a:t>
            </a:r>
            <a:r>
              <a:rPr lang="de-DE" altLang="de-DE" dirty="0" smtClean="0">
                <a:solidFill>
                  <a:srgbClr val="595959"/>
                </a:solidFill>
              </a:rPr>
              <a:t>Wiederherstellung</a:t>
            </a:r>
            <a:endParaRPr lang="de-DE" altLang="de-DE" dirty="0">
              <a:solidFill>
                <a:srgbClr val="595959"/>
              </a:solidFill>
            </a:endParaRPr>
          </a:p>
          <a:p>
            <a:endParaRPr lang="de-DE" altLang="de-DE" dirty="0">
              <a:solidFill>
                <a:srgbClr val="595959"/>
              </a:solidFill>
            </a:endParaRPr>
          </a:p>
          <a:p>
            <a:r>
              <a:rPr lang="de-DE" altLang="de-DE" dirty="0">
                <a:solidFill>
                  <a:srgbClr val="595959"/>
                </a:solidFill>
              </a:rPr>
              <a:t>berufliche Wiedereingliederung und Entschädigung</a:t>
            </a:r>
          </a:p>
          <a:p>
            <a:endParaRPr lang="de-DE" altLang="de-DE" dirty="0">
              <a:solidFill>
                <a:srgbClr val="595959"/>
              </a:solidFill>
            </a:endParaRPr>
          </a:p>
          <a:p>
            <a:r>
              <a:rPr lang="de-DE" altLang="de-DE" dirty="0">
                <a:solidFill>
                  <a:srgbClr val="595959"/>
                </a:solidFill>
              </a:rPr>
              <a:t>Steuerung der medizinischen  und beruflichen Rehabilitation durch die </a:t>
            </a:r>
            <a:r>
              <a:rPr lang="de-DE" altLang="de-DE" dirty="0" smtClean="0">
                <a:solidFill>
                  <a:srgbClr val="595959"/>
                </a:solidFill>
              </a:rPr>
              <a:t>HFUK</a:t>
            </a:r>
          </a:p>
          <a:p>
            <a:endParaRPr lang="de-DE" altLang="de-DE" dirty="0">
              <a:solidFill>
                <a:srgbClr val="595959"/>
              </a:solidFill>
            </a:endParaRPr>
          </a:p>
          <a:p>
            <a:r>
              <a:rPr lang="de-DE" altLang="de-DE" kern="0" dirty="0">
                <a:solidFill>
                  <a:srgbClr val="595959"/>
                </a:solidFill>
              </a:rPr>
              <a:t>Unfallstatistik</a:t>
            </a:r>
          </a:p>
          <a:p>
            <a:endParaRPr lang="de-DE" altLang="de-DE" kern="0" dirty="0" smtClean="0">
              <a:solidFill>
                <a:srgbClr val="595959"/>
              </a:solidFill>
            </a:endParaRPr>
          </a:p>
          <a:p>
            <a:endParaRPr lang="de-DE" altLang="de-DE" kern="0" dirty="0">
              <a:solidFill>
                <a:srgbClr val="595959"/>
              </a:solidFill>
            </a:endParaRPr>
          </a:p>
          <a:p>
            <a:r>
              <a:rPr lang="de-DE" altLang="de-DE" kern="0" dirty="0">
                <a:solidFill>
                  <a:srgbClr val="595959"/>
                </a:solidFill>
              </a:rPr>
              <a:t>Erster Kontakt der HFUK mit Verletzten, Ärzten, Arbeitgebern</a:t>
            </a:r>
          </a:p>
          <a:p>
            <a:endParaRPr lang="de-DE" altLang="de-DE" kern="0" dirty="0">
              <a:solidFill>
                <a:srgbClr val="595959"/>
              </a:solidFill>
            </a:endParaRPr>
          </a:p>
          <a:p>
            <a:r>
              <a:rPr lang="de-DE" altLang="de-DE" kern="0" dirty="0">
                <a:solidFill>
                  <a:srgbClr val="595959"/>
                </a:solidFill>
              </a:rPr>
              <a:t>Unfallursachen</a:t>
            </a:r>
          </a:p>
          <a:p>
            <a:endParaRPr lang="de-DE" altLang="de-DE" kern="0" dirty="0">
              <a:solidFill>
                <a:srgbClr val="595959"/>
              </a:solidFill>
            </a:endParaRPr>
          </a:p>
          <a:p>
            <a:r>
              <a:rPr lang="de-DE" altLang="de-DE" kern="0" dirty="0">
                <a:solidFill>
                  <a:srgbClr val="595959"/>
                </a:solidFill>
              </a:rPr>
              <a:t>Einleiten von Maßnahmen zur Prävention, um ähnliche Unfälle künftig auszuschließen</a:t>
            </a:r>
          </a:p>
          <a:p>
            <a:pPr marL="0" indent="0"/>
            <a:endParaRPr lang="de-DE" altLang="de-DE" dirty="0">
              <a:solidFill>
                <a:srgbClr val="595959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063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Weg zur Unfallanzeige</a:t>
            </a:r>
            <a:endParaRPr lang="de-DE" dirty="0"/>
          </a:p>
        </p:txBody>
      </p:sp>
      <p:pic>
        <p:nvPicPr>
          <p:cNvPr id="4" name="Inhaltsplatzhalter 3" descr="Bildschirmausschnitt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" t="1688"/>
          <a:stretch/>
        </p:blipFill>
        <p:spPr>
          <a:xfrm>
            <a:off x="4263535" y="1829761"/>
            <a:ext cx="3664927" cy="3708411"/>
          </a:xfrm>
        </p:spPr>
      </p:pic>
      <p:sp>
        <p:nvSpPr>
          <p:cNvPr id="5" name="Textfeld 4"/>
          <p:cNvSpPr txBox="1"/>
          <p:nvPr/>
        </p:nvSpPr>
        <p:spPr>
          <a:xfrm>
            <a:off x="2429218" y="5686769"/>
            <a:ext cx="73335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https://www.hfuknord.de/hfuk/leistungen/unfallanzeige.php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5017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083800" y="4279900"/>
            <a:ext cx="1584552" cy="2159000"/>
          </a:xfrm>
        </p:spPr>
        <p:txBody>
          <a:bodyPr/>
          <a:lstStyle/>
          <a:p>
            <a:r>
              <a:rPr lang="de-DE" sz="1100" dirty="0" smtClean="0">
                <a:solidFill>
                  <a:schemeClr val="tx1"/>
                </a:solidFill>
              </a:rPr>
              <a:t>Ü</a:t>
            </a:r>
            <a:r>
              <a:rPr lang="de-DE" sz="1400" dirty="0" smtClean="0">
                <a:solidFill>
                  <a:schemeClr val="tx1"/>
                </a:solidFill>
              </a:rPr>
              <a:t>ber die Frontseite der Homepage kommt man über einen Direktlink auf Formulare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20" y="812800"/>
            <a:ext cx="9008680" cy="6045200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H="1">
            <a:off x="8902700" y="5613400"/>
            <a:ext cx="11811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595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Bildschirmausschnitt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52" y="87459"/>
            <a:ext cx="8115012" cy="6638339"/>
          </a:xfrm>
        </p:spPr>
      </p:pic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52" y="400162"/>
            <a:ext cx="8115012" cy="601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3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52" y="400162"/>
            <a:ext cx="8115012" cy="6012931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 bwMode="auto">
          <a:xfrm>
            <a:off x="2239023" y="3502134"/>
            <a:ext cx="4176464" cy="79208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1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000" b="1" i="0" u="none" strike="noStrike" cap="none" normalizeH="0" baseline="0" smtClean="0">
              <a:ln>
                <a:noFill/>
              </a:ln>
              <a:solidFill>
                <a:srgbClr val="004994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5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b="31764"/>
          <a:stretch/>
        </p:blipFill>
        <p:spPr>
          <a:xfrm>
            <a:off x="21478" y="0"/>
            <a:ext cx="6482022" cy="6678924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 bwMode="auto">
          <a:xfrm>
            <a:off x="112957" y="606813"/>
            <a:ext cx="3024336" cy="86409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1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000" b="1" i="0" u="none" strike="noStrike" cap="none" normalizeH="0" baseline="0" smtClean="0">
              <a:ln>
                <a:noFill/>
              </a:ln>
              <a:solidFill>
                <a:srgbClr val="004994"/>
              </a:solidFill>
              <a:effectLst/>
              <a:latin typeface="Arial" charset="0"/>
            </a:endParaRP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3990826" y="5120741"/>
            <a:ext cx="1577479" cy="216024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1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000" b="1" i="0" u="none" strike="noStrike" cap="none" normalizeH="0" baseline="0" smtClean="0">
              <a:ln>
                <a:noFill/>
              </a:ln>
              <a:solidFill>
                <a:srgbClr val="004994"/>
              </a:solidFill>
              <a:effectLst/>
              <a:latin typeface="Arial" charset="0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74499" y="5428775"/>
            <a:ext cx="6338006" cy="1203379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1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000" b="1" i="0" u="none" strike="noStrike" cap="none" normalizeH="0" baseline="0" smtClean="0">
              <a:ln>
                <a:noFill/>
              </a:ln>
              <a:solidFill>
                <a:srgbClr val="004994"/>
              </a:solidFill>
              <a:effectLst/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503500" y="1160463"/>
            <a:ext cx="5472608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0" dirty="0" smtClean="0"/>
              <a:t>Kann gedruckt oder als PDF gespeichert werden! </a:t>
            </a:r>
          </a:p>
          <a:p>
            <a:r>
              <a:rPr lang="de-DE" sz="2000" b="0" dirty="0" smtClean="0">
                <a:solidFill>
                  <a:srgbClr val="FF0000"/>
                </a:solidFill>
              </a:rPr>
              <a:t>Nicht per normaler E-Mail versenden! </a:t>
            </a:r>
          </a:p>
          <a:p>
            <a:r>
              <a:rPr lang="de-DE" sz="2000" b="0" dirty="0" smtClean="0"/>
              <a:t>Im Original innerhalb von 3 Arbeitstagen übersenden. </a:t>
            </a:r>
          </a:p>
          <a:p>
            <a:r>
              <a:rPr lang="de-DE" sz="2000" b="0" dirty="0" smtClean="0"/>
              <a:t>Wenn nicht vollständig ausgefüllt? </a:t>
            </a:r>
          </a:p>
          <a:p>
            <a:r>
              <a:rPr lang="de-DE" sz="2000" b="0" dirty="0" smtClean="0"/>
              <a:t>Dann bitte per Fax vorab an: </a:t>
            </a:r>
            <a:r>
              <a:rPr lang="de-DE" sz="2000" dirty="0" smtClean="0"/>
              <a:t>0385-3031-706</a:t>
            </a:r>
            <a:endParaRPr lang="de-DE" sz="2000" b="0" dirty="0"/>
          </a:p>
        </p:txBody>
      </p:sp>
      <p:sp>
        <p:nvSpPr>
          <p:cNvPr id="9" name="Textfeld 8"/>
          <p:cNvSpPr txBox="1"/>
          <p:nvPr/>
        </p:nvSpPr>
        <p:spPr>
          <a:xfrm>
            <a:off x="6503500" y="3829031"/>
            <a:ext cx="2606861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69875" algn="l"/>
              </a:tabLst>
            </a:pPr>
            <a:r>
              <a:rPr lang="de-DE" sz="2000" b="0" dirty="0" smtClean="0"/>
              <a:t>1.	Kopie FF 	(Wehrführung)</a:t>
            </a:r>
          </a:p>
          <a:p>
            <a:pPr marL="269875" indent="-269875">
              <a:buAutoNum type="arabicPeriod" startAt="2"/>
              <a:tabLst>
                <a:tab pos="269875" algn="l"/>
              </a:tabLst>
            </a:pPr>
            <a:r>
              <a:rPr lang="de-DE" sz="2000" b="0" dirty="0" smtClean="0"/>
              <a:t>Kopie:</a:t>
            </a:r>
            <a:endParaRPr lang="de-DE" sz="2000" b="0" dirty="0" smtClean="0">
              <a:sym typeface="Wingdings" panose="05000000000000000000" pitchFamily="2" charset="2"/>
            </a:endParaRPr>
          </a:p>
          <a:p>
            <a:pPr>
              <a:tabLst>
                <a:tab pos="269875" algn="l"/>
              </a:tabLst>
            </a:pPr>
            <a:r>
              <a:rPr lang="de-DE" sz="2000" b="0" dirty="0">
                <a:sym typeface="Wingdings" panose="05000000000000000000" pitchFamily="2" charset="2"/>
              </a:rPr>
              <a:t>	</a:t>
            </a:r>
            <a:r>
              <a:rPr lang="de-DE" sz="2000" b="0" dirty="0" smtClean="0"/>
              <a:t>Träger der FF 	(Gemeinde/Stadt)</a:t>
            </a:r>
            <a:endParaRPr lang="de-DE" sz="2000" b="0" dirty="0"/>
          </a:p>
        </p:txBody>
      </p:sp>
    </p:spTree>
    <p:extLst>
      <p:ext uri="{BB962C8B-B14F-4D97-AF65-F5344CB8AC3E}">
        <p14:creationId xmlns:p14="http://schemas.microsoft.com/office/powerpoint/2010/main" val="16547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-1111" t="66221" r="1111" b="670"/>
          <a:stretch/>
        </p:blipFill>
        <p:spPr>
          <a:xfrm>
            <a:off x="0" y="1720019"/>
            <a:ext cx="8210561" cy="4104456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 bwMode="auto">
          <a:xfrm>
            <a:off x="4521173" y="2656453"/>
            <a:ext cx="3746065" cy="64807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1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000" b="1" i="0" u="none" strike="noStrike" cap="none" normalizeH="0" baseline="0" smtClean="0">
              <a:ln>
                <a:noFill/>
              </a:ln>
              <a:solidFill>
                <a:srgbClr val="004994"/>
              </a:solidFill>
              <a:effectLst/>
              <a:latin typeface="Arial" charset="0"/>
            </a:endParaRP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223841" y="4960379"/>
            <a:ext cx="8136904" cy="86409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1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000" b="1" i="0" u="none" strike="noStrike" cap="none" normalizeH="0" baseline="0" smtClean="0">
              <a:ln>
                <a:noFill/>
              </a:ln>
              <a:solidFill>
                <a:srgbClr val="004994"/>
              </a:solidFill>
              <a:effectLst/>
              <a:latin typeface="Arial" charset="0"/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8665164" y="1718226"/>
            <a:ext cx="3222036" cy="41601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b="0" dirty="0"/>
              <a:t>Unfallanzeigen sind durch die Gemeindeverwaltung mit Stempel sowie durch die Wehrführung zu unterzeichnen. </a:t>
            </a:r>
            <a:endParaRPr lang="de-DE" b="0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0" dirty="0" smtClean="0"/>
              <a:t>Ansprechpartner und Telefon-Nr. für Rückfragen angeben. </a:t>
            </a:r>
          </a:p>
          <a:p>
            <a:pPr marL="0" indent="0">
              <a:buNone/>
            </a:pPr>
            <a:endParaRPr lang="de-DE" b="0" dirty="0" smtClean="0"/>
          </a:p>
          <a:p>
            <a:pPr marL="0" indent="0">
              <a:buNone/>
            </a:pPr>
            <a:r>
              <a:rPr lang="de-DE" b="0" dirty="0" smtClean="0"/>
              <a:t>Der </a:t>
            </a:r>
            <a:r>
              <a:rPr lang="de-DE" b="0" dirty="0"/>
              <a:t>Sicherheitsbeauftragte der Feuerwehr ist zeitnah zu informieren.</a:t>
            </a:r>
          </a:p>
        </p:txBody>
      </p:sp>
    </p:spTree>
    <p:extLst>
      <p:ext uri="{BB962C8B-B14F-4D97-AF65-F5344CB8AC3E}">
        <p14:creationId xmlns:p14="http://schemas.microsoft.com/office/powerpoint/2010/main" val="31306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Extranet der HFUK Nord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Die elektronische Unfallanzeige</a:t>
            </a:r>
          </a:p>
          <a:p>
            <a:pPr marL="742950" indent="-742950">
              <a:buFont typeface="+mj-lt"/>
              <a:buAutoNum type="arabicPeriod"/>
            </a:pPr>
            <a:endParaRPr lang="de-DE" sz="2200" dirty="0" smtClean="0"/>
          </a:p>
          <a:p>
            <a:pPr marL="742950" indent="-742950">
              <a:buFont typeface="+mj-lt"/>
              <a:buAutoNum type="arabicPeriod"/>
              <a:tabLst>
                <a:tab pos="360363" algn="l"/>
              </a:tabLst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Die Gemeinde/Stadt oder auch das Amt muss einen Administrator benennen</a:t>
            </a:r>
          </a:p>
          <a:p>
            <a:pPr lvl="4">
              <a:buFont typeface="DGUV Meta-Medium" panose="020B0604030101020102" pitchFamily="34" charset="0"/>
              <a:buChar char="→"/>
              <a:tabLst>
                <a:tab pos="360363" algn="l"/>
              </a:tabLst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Meldung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Mail an </a:t>
            </a:r>
            <a:r>
              <a:rPr lang="de-DE" dirty="0"/>
              <a:t>extranet@hfuk-nord.de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mit den folgenden Angaben:</a:t>
            </a:r>
          </a:p>
          <a:p>
            <a:pPr marL="1579863" lvl="4" indent="-571500">
              <a:tabLst>
                <a:tab pos="536575" algn="l"/>
              </a:tabLst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Name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579863" lvl="4" indent="-571500">
              <a:tabLst>
                <a:tab pos="536575" algn="l"/>
              </a:tabLst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E-Mail-Adresse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579863" lvl="4" indent="-571500">
              <a:tabLst>
                <a:tab pos="536575" algn="l"/>
              </a:tabLst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Postanschrift</a:t>
            </a:r>
          </a:p>
          <a:p>
            <a:pPr marL="1579863" lvl="4" indent="-571500">
              <a:tabLst>
                <a:tab pos="536575" algn="l"/>
              </a:tabLst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indent="-742950">
              <a:buFont typeface="+mj-lt"/>
              <a:buAutoNum type="arabicPeriod" startAt="2"/>
              <a:tabLst>
                <a:tab pos="360363" algn="l"/>
              </a:tabLst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Dann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bekommt der Administrator an seine E-Mail-Adresse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einen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Benutzernamen und eine Datenschutzerklärung,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die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 unterschrieben zurück schicken muss!</a:t>
            </a:r>
          </a:p>
          <a:p>
            <a:pPr>
              <a:tabLst>
                <a:tab pos="360363" algn="l"/>
              </a:tabLst>
            </a:pPr>
            <a:endParaRPr lang="de-DE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63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GUV Kampagnenlogo">
  <a:themeElements>
    <a:clrScheme name="HFUK">
      <a:dk1>
        <a:srgbClr val="000000"/>
      </a:dk1>
      <a:lt1>
        <a:srgbClr val="FFFFFF"/>
      </a:lt1>
      <a:dk2>
        <a:srgbClr val="D8D8D8"/>
      </a:dk2>
      <a:lt2>
        <a:srgbClr val="FFFFFF"/>
      </a:lt2>
      <a:accent1>
        <a:srgbClr val="C00000"/>
      </a:accent1>
      <a:accent2>
        <a:srgbClr val="6A090B"/>
      </a:accent2>
      <a:accent3>
        <a:srgbClr val="F16568"/>
      </a:accent3>
      <a:accent4>
        <a:srgbClr val="FC2424"/>
      </a:accent4>
      <a:accent5>
        <a:srgbClr val="7F7F7F"/>
      </a:accent5>
      <a:accent6>
        <a:srgbClr val="D8D8D8"/>
      </a:accent6>
      <a:hlink>
        <a:srgbClr val="FF0000"/>
      </a:hlink>
      <a:folHlink>
        <a:srgbClr val="57575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FUK_PowerPoint_Vorlage.potx [Schreibgeschützt]" id="{7CEFC17E-388E-4D51-A9FA-3505EEDD913C}" vid="{B4F206B2-8DA9-44FE-9E86-4B3F8264BCC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HFUK_PowerPoint_Vorlage</Template>
  <TotalTime>0</TotalTime>
  <Words>264</Words>
  <Application>Microsoft Office PowerPoint</Application>
  <PresentationFormat>Breitbild</PresentationFormat>
  <Paragraphs>55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DGUV Meta-Medium</vt:lpstr>
      <vt:lpstr>Wingdings</vt:lpstr>
      <vt:lpstr>DGUV Kampagnenlogo</vt:lpstr>
      <vt:lpstr>Die Unfallanzeige</vt:lpstr>
      <vt:lpstr>Unfallanzeige als Grundlage für</vt:lpstr>
      <vt:lpstr>Der Weg zur Unfallanzeige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Extranet der HFUK Nord</vt:lpstr>
      <vt:lpstr>Extranet der HFUK Nord</vt:lpstr>
      <vt:lpstr>PowerPoint-Präsentation</vt:lpstr>
      <vt:lpstr>PowerPoint-Präsentation</vt:lpstr>
      <vt:lpstr>PowerPoint-Präsentation</vt:lpstr>
    </vt:vector>
  </TitlesOfParts>
  <Company>Unfallkassen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Hofmann, Katja</dc:creator>
  <cp:lastModifiedBy>Rixen, Dirk</cp:lastModifiedBy>
  <cp:revision>17</cp:revision>
  <cp:lastPrinted>2018-11-19T15:54:28Z</cp:lastPrinted>
  <dcterms:created xsi:type="dcterms:W3CDTF">2023-06-19T08:41:45Z</dcterms:created>
  <dcterms:modified xsi:type="dcterms:W3CDTF">2023-11-03T08:34:50Z</dcterms:modified>
</cp:coreProperties>
</file>