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39" r:id="rId2"/>
    <p:sldId id="334" r:id="rId3"/>
    <p:sldId id="342" r:id="rId4"/>
    <p:sldId id="343" r:id="rId5"/>
    <p:sldId id="344" r:id="rId6"/>
    <p:sldId id="345" r:id="rId7"/>
    <p:sldId id="346" r:id="rId8"/>
    <p:sldId id="347" r:id="rId9"/>
    <p:sldId id="348" r:id="rId10"/>
    <p:sldId id="349" r:id="rId11"/>
    <p:sldId id="350" r:id="rId12"/>
    <p:sldId id="357" r:id="rId13"/>
    <p:sldId id="356" r:id="rId14"/>
    <p:sldId id="358" r:id="rId15"/>
    <p:sldId id="363" r:id="rId16"/>
    <p:sldId id="375" r:id="rId17"/>
    <p:sldId id="364" r:id="rId18"/>
    <p:sldId id="365" r:id="rId19"/>
    <p:sldId id="366" r:id="rId20"/>
    <p:sldId id="368" r:id="rId21"/>
    <p:sldId id="359" r:id="rId22"/>
    <p:sldId id="360" r:id="rId23"/>
    <p:sldId id="361" r:id="rId24"/>
    <p:sldId id="369" r:id="rId25"/>
    <p:sldId id="370" r:id="rId26"/>
    <p:sldId id="371" r:id="rId27"/>
    <p:sldId id="372" r:id="rId28"/>
    <p:sldId id="362" r:id="rId29"/>
    <p:sldId id="367" r:id="rId30"/>
    <p:sldId id="373" r:id="rId31"/>
    <p:sldId id="374" r:id="rId32"/>
    <p:sldId id="341"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E26"/>
    <a:srgbClr val="C42F33"/>
    <a:srgbClr val="041213"/>
    <a:srgbClr val="555555"/>
    <a:srgbClr val="474747"/>
    <a:srgbClr val="0063AF"/>
    <a:srgbClr val="0086CD"/>
    <a:srgbClr val="0075BF"/>
    <a:srgbClr val="BBE2F9"/>
    <a:srgbClr val="BC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4950" autoAdjust="0"/>
  </p:normalViewPr>
  <p:slideViewPr>
    <p:cSldViewPr snapToGrid="0" snapToObjects="1" showGuides="1">
      <p:cViewPr varScale="1">
        <p:scale>
          <a:sx n="76" d="100"/>
          <a:sy n="76" d="100"/>
        </p:scale>
        <p:origin x="126" y="528"/>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03.11.2023</a:t>
            </a:fld>
            <a:endParaRPr lang="de-DE"/>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03.11.2023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Der Übertritt von Jugendfeuerwehrangehörigen in die Einsatzabteilungen der FF ist ein wichtiger Schritt im Leben von Jugendfeuerwehrangehörigen.</a:t>
            </a:r>
            <a:r>
              <a:rPr lang="de-DE" baseline="0" dirty="0" smtClean="0">
                <a:solidFill>
                  <a:schemeClr val="tx1"/>
                </a:solidFill>
              </a:rPr>
              <a:t> Sie befinden sich in dem Alter von 16 – 18 Jahren, in dem sich für die Jugendlichen viel verändert. Viele schließen ihre Schulausbildung ab und orientieren sich neu, geht es zu einer weiterführenden Schule oder beginne ich eine Berufsausbildung, vielleicht ein Studium oder wo geht die Reise hin? Es ändert sich in dem Alter sehr viel, vielleicht die Rolle in der Familie oder eine Freundin / ein Freund verändert die Lebenssituation. Aus diesem Grunde ist es wichtig die Bindung von Jugendfeuerwehrangehörigen an die Feuerwehr zu fördern. Um  den Übertritt in die Einsatzabteilung zu erleichtern und nicht  Dies wird durch die rechtlichen Vorgaben im Brandschutzgesetz und der Satzungen unterstützt. </a:t>
            </a:r>
            <a:endParaRPr lang="de-DE" dirty="0" smtClean="0">
              <a:solidFill>
                <a:schemeClr val="tx1"/>
              </a:solidFill>
            </a:endParaRPr>
          </a:p>
          <a:p>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2</a:t>
            </a:fld>
            <a:endParaRPr lang="de-DE"/>
          </a:p>
        </p:txBody>
      </p:sp>
    </p:spTree>
    <p:extLst>
      <p:ext uri="{BB962C8B-B14F-4D97-AF65-F5344CB8AC3E}">
        <p14:creationId xmlns:p14="http://schemas.microsoft.com/office/powerpoint/2010/main" val="60687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gibt eine Vielzahl von Vorschriften (Gesetze,</a:t>
            </a:r>
            <a:r>
              <a:rPr lang="de-DE" baseline="0" dirty="0" smtClean="0"/>
              <a:t> Verordnungen, </a:t>
            </a:r>
            <a:r>
              <a:rPr lang="de-DE" baseline="0" dirty="0" err="1" smtClean="0"/>
              <a:t>UVVen</a:t>
            </a:r>
            <a:r>
              <a:rPr lang="de-DE" baseline="0" dirty="0" smtClean="0"/>
              <a:t>, Richtlinien, Erlasse der Länder, etc.) zu beachten.</a:t>
            </a:r>
          </a:p>
          <a:p>
            <a:r>
              <a:rPr lang="de-DE" baseline="0" dirty="0" smtClean="0"/>
              <a:t>Einige gelten bundesweit (UVV), andere nur in den jeweiligen Bundesländern (z.B. Brandschutzgesetze), daher ist es nicht immer einfach zu sagen, was erlaubt ist und was nicht.</a:t>
            </a:r>
          </a:p>
          <a:p>
            <a:endParaRPr lang="de-DE" dirty="0"/>
          </a:p>
        </p:txBody>
      </p:sp>
      <p:sp>
        <p:nvSpPr>
          <p:cNvPr id="4" name="Foliennummernplatzhalter 3"/>
          <p:cNvSpPr>
            <a:spLocks noGrp="1"/>
          </p:cNvSpPr>
          <p:nvPr>
            <p:ph type="sldNum" sz="quarter" idx="10"/>
          </p:nvPr>
        </p:nvSpPr>
        <p:spPr/>
        <p:txBody>
          <a:bodyPr/>
          <a:lstStyle/>
          <a:p>
            <a:fld id="{3EF8707F-DEE4-7745-A5CF-37B32C872178}" type="slidenum">
              <a:rPr lang="de-DE" smtClean="0"/>
              <a:t>3</a:t>
            </a:fld>
            <a:endParaRPr lang="de-DE"/>
          </a:p>
        </p:txBody>
      </p:sp>
    </p:spTree>
    <p:extLst>
      <p:ext uri="{BB962C8B-B14F-4D97-AF65-F5344CB8AC3E}">
        <p14:creationId xmlns:p14="http://schemas.microsoft.com/office/powerpoint/2010/main" val="4076785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C00000"/>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pic>
        <p:nvPicPr>
          <p:cNvPr id="11" name="Grafik 10" descr="Logo Feuerwehr-Unfallkasse für Hamburg, Mecklenburg-Vorpommern und Schleswig-Holstein (HFUK Nord)">
            <a:extLst>
              <a:ext uri="{FF2B5EF4-FFF2-40B4-BE49-F238E27FC236}">
                <a16:creationId xmlns:a16="http://schemas.microsoft.com/office/drawing/2014/main" id="{6FA7B2CE-6B8D-5D45-B8B9-7E343A8A8090}"/>
              </a:ext>
            </a:extLst>
          </p:cNvPr>
          <p:cNvPicPr>
            <a:picLocks noChangeAspect="1"/>
          </p:cNvPicPr>
          <p:nvPr userDrawn="1"/>
        </p:nvPicPr>
        <p:blipFill>
          <a:blip r:embed="rId2"/>
          <a:stretch>
            <a:fillRect/>
          </a:stretch>
        </p:blipFill>
        <p:spPr>
          <a:xfrm>
            <a:off x="266692" y="228601"/>
            <a:ext cx="4029564" cy="737999"/>
          </a:xfrm>
          <a:prstGeom prst="rect">
            <a:avLst/>
          </a:prstGeom>
        </p:spPr>
      </p:pic>
    </p:spTree>
    <p:extLst>
      <p:ext uri="{BB962C8B-B14F-4D97-AF65-F5344CB8AC3E}">
        <p14:creationId xmlns:p14="http://schemas.microsoft.com/office/powerpoint/2010/main" val="579828419"/>
      </p:ext>
    </p:extLst>
  </p:cSld>
  <p:clrMapOvr>
    <a:masterClrMapping/>
  </p:clrMapOvr>
  <p:extLst mod="1">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descr="Logo Feuerwehr-Unfallkasse für Hamburg, Mecklenburg-Vorpommern und Schleswig-Holstein (HFUK Nord)">
            <a:extLst>
              <a:ext uri="{FF2B5EF4-FFF2-40B4-BE49-F238E27FC236}">
                <a16:creationId xmlns:a16="http://schemas.microsoft.com/office/drawing/2014/main" id="{6FA7B2CE-6B8D-5D45-B8B9-7E343A8A8090}"/>
              </a:ext>
            </a:extLst>
          </p:cNvPr>
          <p:cNvPicPr>
            <a:picLocks noChangeAspect="1"/>
          </p:cNvPicPr>
          <p:nvPr userDrawn="1"/>
        </p:nvPicPr>
        <p:blipFill>
          <a:blip r:embed="rId2"/>
          <a:stretch>
            <a:fillRect/>
          </a:stretch>
        </p:blipFill>
        <p:spPr>
          <a:xfrm>
            <a:off x="266692" y="228601"/>
            <a:ext cx="4029564" cy="737999"/>
          </a:xfrm>
          <a:prstGeom prst="rect">
            <a:avLst/>
          </a:prstGeom>
        </p:spPr>
      </p:pic>
    </p:spTree>
    <p:extLst>
      <p:ext uri="{BB962C8B-B14F-4D97-AF65-F5344CB8AC3E}">
        <p14:creationId xmlns:p14="http://schemas.microsoft.com/office/powerpoint/2010/main" val="383273652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pic>
        <p:nvPicPr>
          <p:cNvPr id="8" name="Grafik 7" descr="Logo Feuerwehr-Unfallkasse für Hamburg, Mecklenburg-Vorpommern und Schleswig-Holstein (HFUK Nord)">
            <a:extLst>
              <a:ext uri="{FF2B5EF4-FFF2-40B4-BE49-F238E27FC236}">
                <a16:creationId xmlns:a16="http://schemas.microsoft.com/office/drawing/2014/main" id="{6FA7B2CE-6B8D-5D45-B8B9-7E343A8A8090}"/>
              </a:ext>
            </a:extLst>
          </p:cNvPr>
          <p:cNvPicPr>
            <a:picLocks noChangeAspect="1"/>
          </p:cNvPicPr>
          <p:nvPr userDrawn="1"/>
        </p:nvPicPr>
        <p:blipFill>
          <a:blip r:embed="rId2"/>
          <a:stretch>
            <a:fillRect/>
          </a:stretch>
        </p:blipFill>
        <p:spPr>
          <a:xfrm>
            <a:off x="266692" y="228601"/>
            <a:ext cx="4029564" cy="737999"/>
          </a:xfrm>
          <a:prstGeom prst="rect">
            <a:avLst/>
          </a:prstGeom>
        </p:spPr>
      </p:pic>
    </p:spTree>
    <p:extLst>
      <p:ext uri="{BB962C8B-B14F-4D97-AF65-F5344CB8AC3E}">
        <p14:creationId xmlns:p14="http://schemas.microsoft.com/office/powerpoint/2010/main" val="1151417140"/>
      </p:ext>
    </p:extLst>
  </p:cSld>
  <p:clrMapOvr>
    <a:masterClrMapping/>
  </p:clrMapOvr>
  <p:extLst mod="1">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03.11.2023</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mod="1">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DA1E26"/>
                </a:solidFill>
              </a:defRPr>
            </a:lvl1pPr>
          </a:lstStyle>
          <a:p>
            <a:r>
              <a:rPr lang="de-DE" dirty="0"/>
              <a:t>Hier steht eine Überschrift</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03.11.2023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
        <p:nvSpPr>
          <p:cNvPr id="9" name="Inhaltsplatzhalter 8">
            <a:extLst>
              <a:ext uri="{FF2B5EF4-FFF2-40B4-BE49-F238E27FC236}">
                <a16:creationId xmlns:a16="http://schemas.microsoft.com/office/drawing/2014/main" id="{A1DF8952-5A06-D34A-9B54-84ADB6D14650}"/>
              </a:ext>
            </a:extLst>
          </p:cNvPr>
          <p:cNvSpPr>
            <a:spLocks noGrp="1"/>
          </p:cNvSpPr>
          <p:nvPr>
            <p:ph sz="quarter" idx="13" hasCustomPrompt="1"/>
          </p:nvPr>
        </p:nvSpPr>
        <p:spPr/>
        <p:txBody>
          <a:bodyPr tIns="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625816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DA1E26"/>
                </a:solidFill>
              </a:defRPr>
            </a:lvl1pPr>
          </a:lstStyle>
          <a:p>
            <a:r>
              <a:rPr lang="de-DE" dirty="0"/>
              <a:t>Hier steht eine Überschrift</a:t>
            </a:r>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03.11.2023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0C7D3026-1B65-F347-83CC-E5B76CF43C49}"/>
              </a:ext>
            </a:extLst>
          </p:cNvPr>
          <p:cNvSpPr>
            <a:spLocks noGrp="1"/>
          </p:cNvSpPr>
          <p:nvPr>
            <p:ph sz="quarter" idx="13" hasCustomPrompt="1"/>
          </p:nvPr>
        </p:nvSpPr>
        <p:spPr>
          <a:xfrm>
            <a:off x="874713" y="1881188"/>
            <a:ext cx="5041900"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6">
            <a:extLst>
              <a:ext uri="{FF2B5EF4-FFF2-40B4-BE49-F238E27FC236}">
                <a16:creationId xmlns:a16="http://schemas.microsoft.com/office/drawing/2014/main" id="{9FCFFAED-C4CB-624F-801E-5CAB42B232C5}"/>
              </a:ext>
            </a:extLst>
          </p:cNvPr>
          <p:cNvSpPr>
            <a:spLocks noGrp="1"/>
          </p:cNvSpPr>
          <p:nvPr>
            <p:ph sz="quarter" idx="14" hasCustomPrompt="1"/>
          </p:nvPr>
        </p:nvSpPr>
        <p:spPr>
          <a:xfrm>
            <a:off x="6275388" y="1881188"/>
            <a:ext cx="5033962"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7983644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DA1E26"/>
                </a:solidFill>
              </a:defRPr>
            </a:lvl1pPr>
          </a:lstStyle>
          <a:p>
            <a:r>
              <a:rPr lang="de-DE" dirty="0"/>
              <a:t>Hier steht eine Überschrift</a:t>
            </a:r>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03.11.2023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
        <p:nvSpPr>
          <p:cNvPr id="4" name="Inhaltsplatzhalter 3">
            <a:extLst>
              <a:ext uri="{FF2B5EF4-FFF2-40B4-BE49-F238E27FC236}">
                <a16:creationId xmlns:a16="http://schemas.microsoft.com/office/drawing/2014/main" id="{C49AE88C-4931-B34F-BBFD-AC1F47CE0CE9}"/>
              </a:ext>
            </a:extLst>
          </p:cNvPr>
          <p:cNvSpPr>
            <a:spLocks noGrp="1"/>
          </p:cNvSpPr>
          <p:nvPr>
            <p:ph sz="quarter" idx="13" hasCustomPrompt="1"/>
          </p:nvPr>
        </p:nvSpPr>
        <p:spPr>
          <a:xfrm>
            <a:off x="874713" y="1881188"/>
            <a:ext cx="3960812"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a:extLst>
              <a:ext uri="{FF2B5EF4-FFF2-40B4-BE49-F238E27FC236}">
                <a16:creationId xmlns:a16="http://schemas.microsoft.com/office/drawing/2014/main" id="{A1E28C41-A30B-BB4D-9B5A-18EE464F0518}"/>
              </a:ext>
            </a:extLst>
          </p:cNvPr>
          <p:cNvSpPr>
            <a:spLocks noGrp="1"/>
          </p:cNvSpPr>
          <p:nvPr>
            <p:ph sz="quarter" idx="14" hasCustomPrompt="1"/>
          </p:nvPr>
        </p:nvSpPr>
        <p:spPr>
          <a:xfrm>
            <a:off x="5195888" y="1881188"/>
            <a:ext cx="6113462" cy="4068762"/>
          </a:xfrm>
        </p:spPr>
        <p:txBody>
          <a:bodyPr tIns="0"/>
          <a:lstStyle/>
          <a:p>
            <a:pPr lvl="0"/>
            <a:r>
              <a:rPr lang="de-DE" dirty="0"/>
              <a:t>Hier steht ein 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077848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DA1E26"/>
          </a:solidFill>
          <a:ln>
            <a:solidFill>
              <a:srgbClr val="DA1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DA1E26"/>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03.11.2023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DA1E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9780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
            <a:ext cx="12192000" cy="756000"/>
          </a:xfrm>
          <a:prstGeom prst="rect">
            <a:avLst/>
          </a:prstGeom>
          <a:solidFill>
            <a:schemeClr val="accent5">
              <a:lumMod val="20000"/>
              <a:lumOff val="8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Aufzählungspunkt 1. Ordnung</a:t>
            </a:r>
          </a:p>
          <a:p>
            <a:pPr lvl="1"/>
            <a:r>
              <a:rPr lang="de-DE" dirty="0"/>
              <a:t>Aufzählungspunkt 2. Ordnung</a:t>
            </a:r>
          </a:p>
          <a:p>
            <a:pPr lvl="2"/>
            <a:r>
              <a:rPr lang="de-DE" dirty="0"/>
              <a:t>Aufzählungspunkt 3. Ordnung</a:t>
            </a:r>
          </a:p>
          <a:p>
            <a:pPr lvl="3"/>
            <a:r>
              <a:rPr lang="de-DE" dirty="0"/>
              <a:t>Aufzählungspunkt 4. Ordnung</a:t>
            </a:r>
          </a:p>
          <a:p>
            <a:pPr lvl="4"/>
            <a:r>
              <a:rPr lang="de-DE" dirty="0"/>
              <a:t>Aufzählungspunkt 5. Ordnung</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03.11.2023</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a:extLst>
              <a:ext uri="{FF2B5EF4-FFF2-40B4-BE49-F238E27FC236}">
                <a16:creationId xmlns:a16="http://schemas.microsoft.com/office/drawing/2014/main" id="{102B98F5-E81A-6046-862C-FEEB0F1781C3}"/>
              </a:ext>
            </a:extLst>
          </p:cNvPr>
          <p:cNvPicPr>
            <a:picLocks noChangeAspect="1"/>
          </p:cNvPicPr>
          <p:nvPr userDrawn="1"/>
        </p:nvPicPr>
        <p:blipFill>
          <a:blip r:embed="rId12"/>
          <a:stretch>
            <a:fillRect/>
          </a:stretch>
        </p:blipFill>
        <p:spPr>
          <a:xfrm>
            <a:off x="268901" y="192560"/>
            <a:ext cx="2182199" cy="382406"/>
          </a:xfrm>
          <a:prstGeom prst="rect">
            <a:avLst/>
          </a:prstGeom>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rgbClr val="555555"/>
          </a:solidFill>
          <a:latin typeface="+mj-lt"/>
          <a:ea typeface="+mj-ea"/>
          <a:cs typeface="+mj-cs"/>
        </a:defRPr>
      </a:lvl1pPr>
    </p:titleStyle>
    <p:bodyStyle>
      <a:lvl1pPr marL="216000" indent="-216000" algn="l" defTabSz="914400" rtl="0" eaLnBrk="1" latinLnBrk="0" hangingPunct="1">
        <a:lnSpc>
          <a:spcPct val="90000"/>
        </a:lnSpc>
        <a:spcBef>
          <a:spcPts val="1000"/>
        </a:spcBef>
        <a:buFont typeface="Arial" panose="020B0604020202020204" pitchFamily="34" charset="0"/>
        <a:buChar char="•"/>
        <a:defRPr sz="2000" kern="1200" baseline="0">
          <a:solidFill>
            <a:srgbClr val="555555"/>
          </a:solidFill>
          <a:latin typeface="Arial" panose="020B0604020202020204" pitchFamily="34" charset="0"/>
          <a:ea typeface="+mn-ea"/>
          <a:cs typeface="+mn-cs"/>
        </a:defRPr>
      </a:lvl1pPr>
      <a:lvl2pPr marL="432000" indent="-216000" algn="l" defTabSz="914400" rtl="0" eaLnBrk="1" latinLnBrk="0" hangingPunct="1">
        <a:lnSpc>
          <a:spcPct val="90000"/>
        </a:lnSpc>
        <a:spcBef>
          <a:spcPts val="1000"/>
        </a:spcBef>
        <a:buFont typeface="Arial" panose="020B0604020202020204" pitchFamily="34" charset="0"/>
        <a:buChar char="•"/>
        <a:tabLst/>
        <a:defRPr sz="2000" b="0" i="0" kern="1200" baseline="0">
          <a:solidFill>
            <a:srgbClr val="555555"/>
          </a:solidFill>
          <a:latin typeface="+mn-lt"/>
          <a:ea typeface="+mn-ea"/>
          <a:cs typeface="+mn-cs"/>
        </a:defRPr>
      </a:lvl2pPr>
      <a:lvl3pPr marL="648000" indent="-216000" algn="l" defTabSz="914400" rtl="0" eaLnBrk="1" latinLnBrk="0" hangingPunct="1">
        <a:lnSpc>
          <a:spcPct val="90000"/>
        </a:lnSpc>
        <a:spcBef>
          <a:spcPts val="1000"/>
        </a:spcBef>
        <a:buFont typeface="Arial" panose="020B0604020202020204" pitchFamily="34" charset="0"/>
        <a:buChar char="•"/>
        <a:tabLst/>
        <a:defRPr sz="2000" kern="1200">
          <a:solidFill>
            <a:srgbClr val="555555"/>
          </a:solidFill>
          <a:latin typeface="+mn-lt"/>
          <a:ea typeface="+mn-ea"/>
          <a:cs typeface="+mn-cs"/>
        </a:defRPr>
      </a:lvl3pPr>
      <a:lvl4pPr marL="864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rgbClr val="555555"/>
          </a:solidFill>
          <a:latin typeface="+mn-lt"/>
          <a:ea typeface="+mn-ea"/>
          <a:cs typeface="+mn-cs"/>
        </a:defRPr>
      </a:lvl4pPr>
      <a:lvl5pPr marL="1080000" marR="0" indent="-216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rgbClr val="555555"/>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8F4ADDC-C94B-D643-B99B-54957D172CDC}"/>
              </a:ext>
            </a:extLst>
          </p:cNvPr>
          <p:cNvSpPr>
            <a:spLocks noGrp="1"/>
          </p:cNvSpPr>
          <p:nvPr>
            <p:ph type="ctrTitle"/>
          </p:nvPr>
        </p:nvSpPr>
        <p:spPr/>
        <p:txBody>
          <a:bodyPr/>
          <a:lstStyle/>
          <a:p>
            <a:r>
              <a:rPr lang="de-DE" dirty="0" smtClean="0"/>
              <a:t>Jugendfeuerwehrangehörige in der Einsatzabteilung</a:t>
            </a:r>
            <a:endParaRPr lang="de-DE" dirty="0"/>
          </a:p>
        </p:txBody>
      </p:sp>
      <p:sp>
        <p:nvSpPr>
          <p:cNvPr id="12" name="Textplatzhalter 11">
            <a:extLst>
              <a:ext uri="{FF2B5EF4-FFF2-40B4-BE49-F238E27FC236}">
                <a16:creationId xmlns:a16="http://schemas.microsoft.com/office/drawing/2014/main" id="{27869AD8-D0B6-7D44-9E4E-20BE224835FD}"/>
              </a:ext>
            </a:extLst>
          </p:cNvPr>
          <p:cNvSpPr>
            <a:spLocks noGrp="1"/>
          </p:cNvSpPr>
          <p:nvPr>
            <p:ph type="body" idx="10"/>
          </p:nvPr>
        </p:nvSpPr>
        <p:spPr/>
        <p:txBody>
          <a:bodyPr/>
          <a:lstStyle/>
          <a:p>
            <a:r>
              <a:rPr lang="de-DE" dirty="0" smtClean="0"/>
              <a:t>Kreisschulung,</a:t>
            </a:r>
          </a:p>
          <a:p>
            <a:r>
              <a:rPr lang="de-DE" dirty="0" smtClean="0"/>
              <a:t>HFUK Nord</a:t>
            </a:r>
            <a:endParaRPr lang="de-DE" dirty="0"/>
          </a:p>
        </p:txBody>
      </p:sp>
      <p:pic>
        <p:nvPicPr>
          <p:cNvPr id="7" name="Grafik 6" descr="Logo Feuerwehr-Unfallkasse für Hamburg, Mecklenburg-Vorpommern und Schleswig-Holstein (HFUK Nord)">
            <a:extLst>
              <a:ext uri="{FF2B5EF4-FFF2-40B4-BE49-F238E27FC236}">
                <a16:creationId xmlns:a16="http://schemas.microsoft.com/office/drawing/2014/main" id="{ABAFE6E6-F652-7242-ABA2-BDA27BA23A68}"/>
              </a:ext>
            </a:extLst>
          </p:cNvPr>
          <p:cNvPicPr>
            <a:picLocks noChangeAspect="1"/>
          </p:cNvPicPr>
          <p:nvPr/>
        </p:nvPicPr>
        <p:blipFill>
          <a:blip r:embed="rId2"/>
          <a:stretch>
            <a:fillRect/>
          </a:stretch>
        </p:blipFill>
        <p:spPr>
          <a:xfrm>
            <a:off x="266692" y="228601"/>
            <a:ext cx="4029564" cy="737999"/>
          </a:xfrm>
          <a:prstGeom prst="rect">
            <a:avLst/>
          </a:prstGeom>
        </p:spPr>
      </p:pic>
    </p:spTree>
    <p:extLst>
      <p:ext uri="{BB962C8B-B14F-4D97-AF65-F5344CB8AC3E}">
        <p14:creationId xmlns:p14="http://schemas.microsoft.com/office/powerpoint/2010/main" val="657368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Feuerwehr-Dienstvorschrift 2 (FwDV)</a:t>
            </a:r>
            <a:endParaRPr lang="de-DE" dirty="0"/>
          </a:p>
        </p:txBody>
      </p:sp>
      <p:sp>
        <p:nvSpPr>
          <p:cNvPr id="3" name="Inhaltsplatzhalter 2"/>
          <p:cNvSpPr>
            <a:spLocks noGrp="1"/>
          </p:cNvSpPr>
          <p:nvPr>
            <p:ph sz="quarter" idx="13"/>
          </p:nvPr>
        </p:nvSpPr>
        <p:spPr/>
        <p:txBody>
          <a:bodyPr/>
          <a:lstStyle/>
          <a:p>
            <a:pPr marL="0" indent="0">
              <a:buNone/>
            </a:pPr>
            <a:r>
              <a:rPr lang="de-DE" b="1" dirty="0"/>
              <a:t>1  Grundsätze</a:t>
            </a:r>
          </a:p>
          <a:p>
            <a:pPr marL="0" indent="0">
              <a:buNone/>
            </a:pPr>
            <a:r>
              <a:rPr lang="de-DE" dirty="0" smtClean="0"/>
              <a:t>1.4 Die </a:t>
            </a:r>
            <a:r>
              <a:rPr lang="de-DE" dirty="0"/>
              <a:t>Feuerwehrangehörigen, die eine Funktion ausüben, müssen die </a:t>
            </a:r>
            <a:r>
              <a:rPr lang="de-DE" dirty="0" smtClean="0"/>
              <a:t>entsprechende </a:t>
            </a:r>
            <a:r>
              <a:rPr lang="de-DE" dirty="0" smtClean="0">
                <a:solidFill>
                  <a:srgbClr val="DA1E26"/>
                </a:solidFill>
              </a:rPr>
              <a:t>Ausbildung </a:t>
            </a:r>
            <a:r>
              <a:rPr lang="de-DE" dirty="0">
                <a:solidFill>
                  <a:srgbClr val="DA1E26"/>
                </a:solidFill>
              </a:rPr>
              <a:t>erfolgreich </a:t>
            </a:r>
            <a:r>
              <a:rPr lang="de-DE" dirty="0">
                <a:solidFill>
                  <a:srgbClr val="FF0000"/>
                </a:solidFill>
              </a:rPr>
              <a:t>abgeschlossen</a:t>
            </a:r>
            <a:r>
              <a:rPr lang="de-DE" dirty="0">
                <a:solidFill>
                  <a:srgbClr val="DA1E26"/>
                </a:solidFill>
              </a:rPr>
              <a:t> </a:t>
            </a:r>
            <a:r>
              <a:rPr lang="de-DE" dirty="0"/>
              <a:t>haben.</a:t>
            </a:r>
          </a:p>
          <a:p>
            <a:endParaRPr lang="de-DE" dirty="0" smtClean="0"/>
          </a:p>
          <a:p>
            <a:pPr marL="0" indent="0">
              <a:buNone/>
            </a:pPr>
            <a:r>
              <a:rPr lang="de-DE" sz="2800" b="1" dirty="0" smtClean="0">
                <a:solidFill>
                  <a:srgbClr val="DA1E26"/>
                </a:solidFill>
              </a:rPr>
              <a:t>Brandschutzgesetz S-H</a:t>
            </a:r>
          </a:p>
          <a:p>
            <a:pPr marL="0" indent="0">
              <a:buNone/>
            </a:pPr>
            <a:r>
              <a:rPr lang="de-DE" dirty="0"/>
              <a:t>§ 9 Mitglieder der Freiwilligen Feuerwehr </a:t>
            </a:r>
          </a:p>
          <a:p>
            <a:r>
              <a:rPr lang="de-DE" dirty="0"/>
              <a:t>(2) Der Eintritt in die Einsatzabteilung ist mit Vollendung des 16. Lebensjahres möglich. Soweit nach Vollendung des 16. Lebensjahres ein Eintritt in die Einsatzabteilung erfolgt, beginnt die Verpflichtung zur Teilnahme am Ausbildungsdienst ab diesem Zeitpunkt. </a:t>
            </a:r>
            <a:r>
              <a:rPr lang="de-DE" u="sng" dirty="0">
                <a:solidFill>
                  <a:srgbClr val="DA1E26"/>
                </a:solidFill>
              </a:rPr>
              <a:t>Für die Teilnahme am Einsatzdienst ist die Vollendung des 18. Lebensjahres erforderlich</a:t>
            </a:r>
            <a:r>
              <a:rPr lang="de-DE" dirty="0">
                <a:solidFill>
                  <a:srgbClr val="DA1E26"/>
                </a:solidFill>
              </a:rPr>
              <a:t>.</a:t>
            </a:r>
          </a:p>
        </p:txBody>
      </p:sp>
    </p:spTree>
    <p:extLst>
      <p:ext uri="{BB962C8B-B14F-4D97-AF65-F5344CB8AC3E}">
        <p14:creationId xmlns:p14="http://schemas.microsoft.com/office/powerpoint/2010/main" val="1246534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Übertritt in die Einsatzabteilung</a:t>
            </a:r>
            <a:endParaRPr lang="de-DE" dirty="0"/>
          </a:p>
        </p:txBody>
      </p:sp>
      <p:sp>
        <p:nvSpPr>
          <p:cNvPr id="3" name="Inhaltsplatzhalter 2"/>
          <p:cNvSpPr>
            <a:spLocks noGrp="1"/>
          </p:cNvSpPr>
          <p:nvPr>
            <p:ph sz="quarter" idx="13"/>
          </p:nvPr>
        </p:nvSpPr>
        <p:spPr/>
        <p:txBody>
          <a:bodyPr/>
          <a:lstStyle/>
          <a:p>
            <a:pPr marL="0" indent="0">
              <a:buNone/>
            </a:pPr>
            <a:r>
              <a:rPr lang="de-DE" dirty="0" smtClean="0"/>
              <a:t>Eine </a:t>
            </a:r>
            <a:r>
              <a:rPr lang="de-DE" dirty="0"/>
              <a:t>rechtzeitige Teilnahme von </a:t>
            </a:r>
            <a:r>
              <a:rPr lang="de-DE" dirty="0" smtClean="0"/>
              <a:t>Jugendfeuerwehrangehörigen </a:t>
            </a:r>
            <a:r>
              <a:rPr lang="de-DE" dirty="0"/>
              <a:t>am Ausbildungs- und Übungsdienst der Einsatzabteilung ist wichtig um die sozialen Kontakte herzustellen und eine Bindung zu schaffen.</a:t>
            </a:r>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84" y="3095071"/>
            <a:ext cx="3671900" cy="2447933"/>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535" y="3095071"/>
            <a:ext cx="4351881" cy="2447933"/>
          </a:xfrm>
          <a:prstGeom prst="rect">
            <a:avLst/>
          </a:prstGeom>
        </p:spPr>
      </p:pic>
      <p:sp>
        <p:nvSpPr>
          <p:cNvPr id="6" name="Textfeld 5"/>
          <p:cNvSpPr txBox="1"/>
          <p:nvPr/>
        </p:nvSpPr>
        <p:spPr>
          <a:xfrm>
            <a:off x="4292600" y="3303374"/>
            <a:ext cx="2921000" cy="2031325"/>
          </a:xfrm>
          <a:prstGeom prst="rect">
            <a:avLst/>
          </a:prstGeom>
          <a:noFill/>
        </p:spPr>
        <p:txBody>
          <a:bodyPr wrap="square" rtlCol="0">
            <a:spAutoFit/>
          </a:bodyPr>
          <a:lstStyle/>
          <a:p>
            <a:r>
              <a:rPr lang="de-DE" sz="2100" dirty="0">
                <a:solidFill>
                  <a:srgbClr val="555555"/>
                </a:solidFill>
              </a:rPr>
              <a:t>So </a:t>
            </a:r>
            <a:r>
              <a:rPr lang="de-DE" sz="2100" dirty="0" smtClean="0">
                <a:solidFill>
                  <a:srgbClr val="555555"/>
                </a:solidFill>
              </a:rPr>
              <a:t>Ja!</a:t>
            </a:r>
            <a:endParaRPr lang="de-DE" sz="2100" dirty="0">
              <a:solidFill>
                <a:srgbClr val="555555"/>
              </a:solidFill>
            </a:endParaRPr>
          </a:p>
          <a:p>
            <a:r>
              <a:rPr lang="de-DE" sz="2100" dirty="0">
                <a:solidFill>
                  <a:srgbClr val="555555"/>
                </a:solidFill>
                <a:sym typeface="Wingdings" panose="05000000000000000000" pitchFamily="2" charset="2"/>
              </a:rPr>
              <a:t></a:t>
            </a:r>
          </a:p>
          <a:p>
            <a:endParaRPr lang="de-DE" sz="2100" dirty="0">
              <a:solidFill>
                <a:srgbClr val="555555"/>
              </a:solidFill>
              <a:latin typeface="DGUV Meta-Medium" pitchFamily="34" charset="0"/>
              <a:sym typeface="Wingdings" panose="05000000000000000000" pitchFamily="2" charset="2"/>
            </a:endParaRPr>
          </a:p>
          <a:p>
            <a:endParaRPr lang="de-DE" sz="2100" dirty="0" smtClean="0">
              <a:solidFill>
                <a:srgbClr val="555555"/>
              </a:solidFill>
              <a:latin typeface="DGUV Meta-Medium" pitchFamily="34" charset="0"/>
              <a:sym typeface="Wingdings" panose="05000000000000000000" pitchFamily="2" charset="2"/>
            </a:endParaRPr>
          </a:p>
          <a:p>
            <a:r>
              <a:rPr lang="de-DE" sz="2100" dirty="0" smtClean="0">
                <a:solidFill>
                  <a:srgbClr val="555555"/>
                </a:solidFill>
                <a:sym typeface="Wingdings" panose="05000000000000000000" pitchFamily="2" charset="2"/>
              </a:rPr>
              <a:t>      	         So Nicht!</a:t>
            </a:r>
            <a:endParaRPr lang="de-DE" sz="2100" dirty="0">
              <a:solidFill>
                <a:srgbClr val="555555"/>
              </a:solidFill>
              <a:sym typeface="Wingdings" panose="05000000000000000000" pitchFamily="2" charset="2"/>
            </a:endParaRPr>
          </a:p>
          <a:p>
            <a:r>
              <a:rPr lang="de-DE" sz="2100" dirty="0" smtClean="0">
                <a:solidFill>
                  <a:srgbClr val="555555"/>
                </a:solidFill>
                <a:sym typeface="Wingdings" panose="05000000000000000000" pitchFamily="2" charset="2"/>
              </a:rPr>
              <a:t>          		        </a:t>
            </a:r>
            <a:endParaRPr lang="de-DE" sz="2100" dirty="0">
              <a:solidFill>
                <a:srgbClr val="555555"/>
              </a:solidFill>
            </a:endParaRPr>
          </a:p>
        </p:txBody>
      </p:sp>
    </p:spTree>
    <p:extLst>
      <p:ext uri="{BB962C8B-B14F-4D97-AF65-F5344CB8AC3E}">
        <p14:creationId xmlns:p14="http://schemas.microsoft.com/office/powerpoint/2010/main" val="348842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DA1E26"/>
                </a:solidFill>
              </a:rPr>
              <a:t>Erstunterweisung für Mitglieder von Einsatzabteilungen</a:t>
            </a:r>
            <a:br>
              <a:rPr lang="de-DE" dirty="0">
                <a:solidFill>
                  <a:srgbClr val="DA1E26"/>
                </a:solidFill>
              </a:rPr>
            </a:br>
            <a:endParaRPr lang="de-DE" dirty="0">
              <a:solidFill>
                <a:srgbClr val="DA1E26"/>
              </a:solidFill>
            </a:endParaRPr>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85443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Unterweisungen in der Feuerwehr</a:t>
            </a:r>
            <a:endParaRPr lang="de-DE" dirty="0"/>
          </a:p>
        </p:txBody>
      </p:sp>
      <p:sp>
        <p:nvSpPr>
          <p:cNvPr id="3" name="Inhaltsplatzhalter 2"/>
          <p:cNvSpPr>
            <a:spLocks noGrp="1"/>
          </p:cNvSpPr>
          <p:nvPr>
            <p:ph sz="quarter" idx="13"/>
          </p:nvPr>
        </p:nvSpPr>
        <p:spPr/>
        <p:txBody>
          <a:bodyPr/>
          <a:lstStyle/>
          <a:p>
            <a:pPr>
              <a:spcBef>
                <a:spcPct val="20000"/>
              </a:spcBef>
              <a:tabLst>
                <a:tab pos="361950" algn="l"/>
              </a:tabLst>
            </a:pPr>
            <a:r>
              <a:rPr lang="de-DE" dirty="0"/>
              <a:t>Rechtliche Grundlagen</a:t>
            </a:r>
          </a:p>
          <a:p>
            <a:pPr>
              <a:spcBef>
                <a:spcPct val="20000"/>
              </a:spcBef>
              <a:tabLst>
                <a:tab pos="361950" algn="l"/>
              </a:tabLst>
            </a:pPr>
            <a:r>
              <a:rPr lang="de-DE" dirty="0" smtClean="0"/>
              <a:t>Erstunterweisung; Was, Wann, Warum?</a:t>
            </a:r>
          </a:p>
          <a:p>
            <a:pPr>
              <a:spcBef>
                <a:spcPct val="20000"/>
              </a:spcBef>
              <a:tabLst>
                <a:tab pos="361950" algn="l"/>
              </a:tabLst>
            </a:pPr>
            <a:r>
              <a:rPr lang="de-DE" dirty="0" smtClean="0"/>
              <a:t>Themen</a:t>
            </a:r>
            <a:endParaRPr lang="de-DE" dirty="0"/>
          </a:p>
          <a:p>
            <a:pPr>
              <a:spcBef>
                <a:spcPct val="20000"/>
              </a:spcBef>
              <a:tabLst>
                <a:tab pos="361950" algn="l"/>
              </a:tabLst>
            </a:pPr>
            <a:r>
              <a:rPr lang="de-DE" dirty="0" smtClean="0"/>
              <a:t>Dokumentation</a:t>
            </a:r>
            <a:endParaRPr lang="de-DE" dirty="0"/>
          </a:p>
          <a:p>
            <a:pPr>
              <a:spcBef>
                <a:spcPct val="20000"/>
              </a:spcBef>
              <a:tabLst>
                <a:tab pos="361950" algn="l"/>
              </a:tabLst>
            </a:pPr>
            <a:r>
              <a:rPr lang="de-DE" dirty="0" smtClean="0"/>
              <a:t>Nachbereitung </a:t>
            </a:r>
            <a:r>
              <a:rPr lang="de-DE" dirty="0"/>
              <a:t>– Restrisiko - Wirksamkeit</a:t>
            </a:r>
          </a:p>
          <a:p>
            <a:endParaRPr lang="de-DE" dirty="0"/>
          </a:p>
        </p:txBody>
      </p:sp>
    </p:spTree>
    <p:extLst>
      <p:ext uri="{BB962C8B-B14F-4D97-AF65-F5344CB8AC3E}">
        <p14:creationId xmlns:p14="http://schemas.microsoft.com/office/powerpoint/2010/main" val="2549508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Erstunterweisung</a:t>
            </a:r>
            <a:endParaRPr lang="de-DE" dirty="0"/>
          </a:p>
        </p:txBody>
      </p:sp>
      <p:sp>
        <p:nvSpPr>
          <p:cNvPr id="3" name="Inhaltsplatzhalter 2"/>
          <p:cNvSpPr>
            <a:spLocks noGrp="1"/>
          </p:cNvSpPr>
          <p:nvPr>
            <p:ph sz="quarter" idx="13"/>
          </p:nvPr>
        </p:nvSpPr>
        <p:spPr/>
        <p:txBody>
          <a:bodyPr/>
          <a:lstStyle/>
          <a:p>
            <a:pPr>
              <a:spcBef>
                <a:spcPct val="20000"/>
              </a:spcBef>
              <a:tabLst>
                <a:tab pos="361950" algn="l"/>
              </a:tabLst>
            </a:pPr>
            <a:r>
              <a:rPr lang="de-DE" dirty="0"/>
              <a:t>Was ist </a:t>
            </a:r>
            <a:r>
              <a:rPr lang="de-DE" dirty="0" smtClean="0"/>
              <a:t>eine Erstunterweisung?</a:t>
            </a:r>
          </a:p>
          <a:p>
            <a:pPr>
              <a:spcBef>
                <a:spcPct val="20000"/>
              </a:spcBef>
              <a:tabLst>
                <a:tab pos="361950" algn="l"/>
              </a:tabLst>
            </a:pPr>
            <a:endParaRPr lang="de-DE" dirty="0"/>
          </a:p>
          <a:p>
            <a:pPr>
              <a:spcBef>
                <a:spcPct val="20000"/>
              </a:spcBef>
              <a:tabLst>
                <a:tab pos="361950" algn="l"/>
              </a:tabLst>
            </a:pPr>
            <a:r>
              <a:rPr lang="de-DE" dirty="0" smtClean="0"/>
              <a:t>Warum </a:t>
            </a:r>
            <a:r>
              <a:rPr lang="de-DE" dirty="0"/>
              <a:t>und für </a:t>
            </a:r>
            <a:r>
              <a:rPr lang="de-DE" dirty="0" smtClean="0"/>
              <a:t>wen?</a:t>
            </a:r>
          </a:p>
          <a:p>
            <a:pPr lvl="2">
              <a:spcBef>
                <a:spcPct val="20000"/>
              </a:spcBef>
              <a:buFont typeface="Wingdings" panose="05000000000000000000" pitchFamily="2" charset="2"/>
              <a:buChar char="ü"/>
              <a:tabLst>
                <a:tab pos="361950" algn="l"/>
              </a:tabLst>
            </a:pPr>
            <a:r>
              <a:rPr lang="de-DE" dirty="0" smtClean="0"/>
              <a:t>Neueintritte</a:t>
            </a:r>
            <a:r>
              <a:rPr lang="de-DE" dirty="0"/>
              <a:t>, Übertritte aus FF oder </a:t>
            </a:r>
            <a:r>
              <a:rPr lang="de-DE" dirty="0" smtClean="0"/>
              <a:t>JF</a:t>
            </a:r>
          </a:p>
          <a:p>
            <a:pPr lvl="2">
              <a:spcBef>
                <a:spcPct val="20000"/>
              </a:spcBef>
              <a:buFont typeface="Wingdings" panose="05000000000000000000" pitchFamily="2" charset="2"/>
              <a:buChar char="ü"/>
              <a:tabLst>
                <a:tab pos="361950" algn="l"/>
              </a:tabLst>
            </a:pPr>
            <a:r>
              <a:rPr lang="de-DE" dirty="0" smtClean="0"/>
              <a:t>Neulinge </a:t>
            </a:r>
            <a:r>
              <a:rPr lang="de-DE" dirty="0"/>
              <a:t>in der </a:t>
            </a:r>
            <a:r>
              <a:rPr lang="de-DE" dirty="0" smtClean="0"/>
              <a:t>Feuerwehr</a:t>
            </a:r>
          </a:p>
          <a:p>
            <a:pPr marL="0" indent="0">
              <a:spcBef>
                <a:spcPct val="20000"/>
              </a:spcBef>
              <a:buNone/>
              <a:tabLst>
                <a:tab pos="361950" algn="l"/>
              </a:tabLst>
            </a:pPr>
            <a:endParaRPr lang="de-DE" dirty="0" smtClean="0"/>
          </a:p>
          <a:p>
            <a:pPr marL="0" indent="0">
              <a:spcBef>
                <a:spcPct val="20000"/>
              </a:spcBef>
              <a:buNone/>
              <a:tabLst>
                <a:tab pos="361950" algn="l"/>
              </a:tabLst>
            </a:pPr>
            <a:endParaRPr lang="de-DE" dirty="0"/>
          </a:p>
          <a:p>
            <a:pPr marL="0" indent="0" algn="ctr">
              <a:spcBef>
                <a:spcPct val="20000"/>
              </a:spcBef>
              <a:buNone/>
              <a:tabLst>
                <a:tab pos="361950" algn="l"/>
              </a:tabLst>
            </a:pPr>
            <a:r>
              <a:rPr lang="de-DE" dirty="0" smtClean="0">
                <a:solidFill>
                  <a:srgbClr val="DA1E26"/>
                </a:solidFill>
              </a:rPr>
              <a:t>Verhaltensweisen </a:t>
            </a:r>
            <a:r>
              <a:rPr lang="de-DE" dirty="0">
                <a:solidFill>
                  <a:srgbClr val="DA1E26"/>
                </a:solidFill>
              </a:rPr>
              <a:t>und Gepflogenheiten in der </a:t>
            </a:r>
            <a:r>
              <a:rPr lang="de-DE" dirty="0" smtClean="0">
                <a:solidFill>
                  <a:srgbClr val="DA1E26"/>
                </a:solidFill>
              </a:rPr>
              <a:t>Feuerwehr </a:t>
            </a:r>
            <a:r>
              <a:rPr lang="de-DE" dirty="0">
                <a:solidFill>
                  <a:srgbClr val="DA1E26"/>
                </a:solidFill>
              </a:rPr>
              <a:t>sind den „alten Hasen“ geläufig, den </a:t>
            </a:r>
            <a:r>
              <a:rPr lang="de-DE" dirty="0" smtClean="0">
                <a:solidFill>
                  <a:srgbClr val="DA1E26"/>
                </a:solidFill>
              </a:rPr>
              <a:t>Neulingen </a:t>
            </a:r>
            <a:r>
              <a:rPr lang="de-DE" dirty="0">
                <a:solidFill>
                  <a:srgbClr val="DA1E26"/>
                </a:solidFill>
              </a:rPr>
              <a:t>aber nicht!</a:t>
            </a:r>
          </a:p>
          <a:p>
            <a:endParaRPr lang="de-DE" dirty="0"/>
          </a:p>
        </p:txBody>
      </p:sp>
    </p:spTree>
    <p:extLst>
      <p:ext uri="{BB962C8B-B14F-4D97-AF65-F5344CB8AC3E}">
        <p14:creationId xmlns:p14="http://schemas.microsoft.com/office/powerpoint/2010/main" val="2923484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Rechtliche Grundlagen</a:t>
            </a:r>
            <a:endParaRPr lang="de-DE" dirty="0"/>
          </a:p>
        </p:txBody>
      </p:sp>
      <p:sp>
        <p:nvSpPr>
          <p:cNvPr id="3" name="Inhaltsplatzhalter 2"/>
          <p:cNvSpPr>
            <a:spLocks noGrp="1"/>
          </p:cNvSpPr>
          <p:nvPr>
            <p:ph sz="quarter" idx="13"/>
          </p:nvPr>
        </p:nvSpPr>
        <p:spPr/>
        <p:txBody>
          <a:bodyPr/>
          <a:lstStyle/>
          <a:p>
            <a:pPr marL="0" indent="0">
              <a:buNone/>
            </a:pPr>
            <a:r>
              <a:rPr lang="de-DE" b="1" dirty="0" smtClean="0"/>
              <a:t>UVV „Feuerwehren“</a:t>
            </a:r>
          </a:p>
          <a:p>
            <a:pPr marL="0" indent="0">
              <a:buNone/>
            </a:pPr>
            <a:r>
              <a:rPr lang="de-DE" dirty="0" smtClean="0"/>
              <a:t>§ </a:t>
            </a:r>
            <a:r>
              <a:rPr lang="de-DE" dirty="0"/>
              <a:t>8 Unterweisung</a:t>
            </a:r>
          </a:p>
          <a:p>
            <a:pPr marL="0" indent="0">
              <a:buNone/>
            </a:pPr>
            <a:r>
              <a:rPr lang="de-DE" dirty="0" smtClean="0"/>
              <a:t>(1) Die </a:t>
            </a:r>
            <a:r>
              <a:rPr lang="de-DE" dirty="0"/>
              <a:t>Feuerwehrangehörigen sind im Rahmen der Aus- und Fortbildung über die möglichen Gefahren und Fehlbeanspruchungen im Feuerwehrdienst sowie über die Maßnahmen zur Verhütung von Unfällen und Gesundheitsgefahren regelmäßig zu unterweisen. Die </a:t>
            </a:r>
            <a:r>
              <a:rPr lang="de-DE" dirty="0" smtClean="0"/>
              <a:t>Unterweisung </a:t>
            </a:r>
            <a:r>
              <a:rPr lang="de-DE" dirty="0"/>
              <a:t>ist zu dokumentieren</a:t>
            </a:r>
            <a:r>
              <a:rPr lang="de-DE" dirty="0" smtClean="0"/>
              <a:t>.</a:t>
            </a:r>
          </a:p>
          <a:p>
            <a:pPr marL="0" indent="0">
              <a:buNone/>
            </a:pPr>
            <a:r>
              <a:rPr lang="de-DE" dirty="0"/>
              <a:t>(2) Feuerwehrangehörige sind regelmäßig über die Inanspruchnahme von Sonderrechten im Straßenverkehr zu unterweisen.</a:t>
            </a:r>
          </a:p>
          <a:p>
            <a:pPr marL="0" indent="0">
              <a:buNone/>
            </a:pPr>
            <a:endParaRPr lang="de-DE" dirty="0"/>
          </a:p>
        </p:txBody>
      </p:sp>
    </p:spTree>
    <p:extLst>
      <p:ext uri="{BB962C8B-B14F-4D97-AF65-F5344CB8AC3E}">
        <p14:creationId xmlns:p14="http://schemas.microsoft.com/office/powerpoint/2010/main" val="1992397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2877" y="1525701"/>
            <a:ext cx="10434411" cy="710973"/>
          </a:xfrm>
        </p:spPr>
        <p:txBody>
          <a:bodyPr/>
          <a:lstStyle/>
          <a:p>
            <a:r>
              <a:rPr lang="de-DE" dirty="0">
                <a:solidFill>
                  <a:srgbClr val="C42F33"/>
                </a:solidFill>
              </a:rPr>
              <a:t>Rechtliche Grundlagen</a:t>
            </a:r>
          </a:p>
        </p:txBody>
      </p:sp>
      <p:sp>
        <p:nvSpPr>
          <p:cNvPr id="5" name="Textfeld 4"/>
          <p:cNvSpPr txBox="1"/>
          <p:nvPr/>
        </p:nvSpPr>
        <p:spPr>
          <a:xfrm>
            <a:off x="882877" y="2592161"/>
            <a:ext cx="8870723" cy="1809726"/>
          </a:xfrm>
          <a:prstGeom prst="rect">
            <a:avLst/>
          </a:prstGeom>
          <a:noFill/>
        </p:spPr>
        <p:txBody>
          <a:bodyPr wrap="square" rtlCol="0">
            <a:spAutoFit/>
          </a:bodyPr>
          <a:lstStyle/>
          <a:p>
            <a:pPr>
              <a:lnSpc>
                <a:spcPct val="80000"/>
              </a:lnSpc>
              <a:spcBef>
                <a:spcPct val="20000"/>
              </a:spcBef>
              <a:tabLst>
                <a:tab pos="361950" algn="l"/>
              </a:tabLst>
            </a:pPr>
            <a:r>
              <a:rPr lang="de-DE" b="1" dirty="0"/>
              <a:t>DGUV-Regel 105-049 „Feuerwehren“</a:t>
            </a:r>
          </a:p>
          <a:p>
            <a:pPr>
              <a:lnSpc>
                <a:spcPct val="80000"/>
              </a:lnSpc>
              <a:spcBef>
                <a:spcPct val="20000"/>
              </a:spcBef>
              <a:tabLst>
                <a:tab pos="361950" algn="l"/>
              </a:tabLst>
            </a:pPr>
            <a:endParaRPr lang="de-DE" b="1" dirty="0"/>
          </a:p>
          <a:p>
            <a:pPr>
              <a:lnSpc>
                <a:spcPct val="80000"/>
              </a:lnSpc>
              <a:spcBef>
                <a:spcPct val="20000"/>
              </a:spcBef>
              <a:tabLst>
                <a:tab pos="361950" algn="l"/>
              </a:tabLst>
            </a:pPr>
            <a:r>
              <a:rPr lang="de-DE" i="1" dirty="0"/>
              <a:t>Möglichst sicheres Verhalten im Feuerwehrdienst setzt die Kenntnis möglicher Gefahren, Fehlbeanspruchungen und Schutzmaßnahmen voraus. Fehlbeanspruchungen können sowohl durch physische als auch psychische Belastungen entstehen.</a:t>
            </a:r>
          </a:p>
          <a:p>
            <a:endParaRPr lang="de-DE" dirty="0"/>
          </a:p>
        </p:txBody>
      </p:sp>
    </p:spTree>
    <p:extLst>
      <p:ext uri="{BB962C8B-B14F-4D97-AF65-F5344CB8AC3E}">
        <p14:creationId xmlns:p14="http://schemas.microsoft.com/office/powerpoint/2010/main" val="3550918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Rechtliche Grundlagen</a:t>
            </a:r>
            <a:endParaRPr lang="de-DE" dirty="0"/>
          </a:p>
        </p:txBody>
      </p:sp>
      <p:sp>
        <p:nvSpPr>
          <p:cNvPr id="3" name="Inhaltsplatzhalter 2"/>
          <p:cNvSpPr>
            <a:spLocks noGrp="1"/>
          </p:cNvSpPr>
          <p:nvPr>
            <p:ph sz="quarter" idx="13"/>
          </p:nvPr>
        </p:nvSpPr>
        <p:spPr/>
        <p:txBody>
          <a:bodyPr/>
          <a:lstStyle/>
          <a:p>
            <a:pPr marL="0" indent="0">
              <a:buNone/>
            </a:pPr>
            <a:r>
              <a:rPr lang="de-DE" b="1" dirty="0" smtClean="0"/>
              <a:t>UVV „Grundsätze der Prävention“</a:t>
            </a:r>
          </a:p>
          <a:p>
            <a:pPr marL="0" indent="0">
              <a:buNone/>
            </a:pPr>
            <a:r>
              <a:rPr lang="de-DE" dirty="0" smtClean="0"/>
              <a:t>§ 4 Unterweisung</a:t>
            </a:r>
          </a:p>
          <a:p>
            <a:pPr marL="0" indent="0">
              <a:buNone/>
            </a:pPr>
            <a:r>
              <a:rPr lang="de-DE" dirty="0"/>
              <a:t>(1) Der Unternehmer hat die Versicherten über Sicherheit und Gesundheitsschutz bei der Arbeit, insbesondere über die mit ihrer Arbeit verbundenen Gefährdungen und die Maßnahmen zu ihrer Verhütung </a:t>
            </a:r>
            <a:r>
              <a:rPr lang="de-DE" dirty="0" smtClean="0"/>
              <a:t>[…] </a:t>
            </a:r>
            <a:r>
              <a:rPr lang="de-DE" dirty="0"/>
              <a:t>zu unterweisen; die Unterweisung muss erforderlichenfalls wiederholt werden, mindestens aber einmal jährlich erfolgen; sie muss dokumentiert werden.</a:t>
            </a:r>
          </a:p>
          <a:p>
            <a:pPr marL="0" indent="0">
              <a:buNone/>
            </a:pPr>
            <a:endParaRPr lang="de-DE" dirty="0"/>
          </a:p>
        </p:txBody>
      </p:sp>
    </p:spTree>
    <p:extLst>
      <p:ext uri="{BB962C8B-B14F-4D97-AF65-F5344CB8AC3E}">
        <p14:creationId xmlns:p14="http://schemas.microsoft.com/office/powerpoint/2010/main" val="3752324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Rechtliche Grundlagen</a:t>
            </a:r>
            <a:endParaRPr lang="de-DE" dirty="0"/>
          </a:p>
        </p:txBody>
      </p:sp>
      <p:sp>
        <p:nvSpPr>
          <p:cNvPr id="3" name="Inhaltsplatzhalter 2"/>
          <p:cNvSpPr>
            <a:spLocks noGrp="1"/>
          </p:cNvSpPr>
          <p:nvPr>
            <p:ph sz="quarter" idx="13"/>
          </p:nvPr>
        </p:nvSpPr>
        <p:spPr>
          <a:xfrm>
            <a:off x="874713" y="1881187"/>
            <a:ext cx="10442574" cy="4507581"/>
          </a:xfrm>
        </p:spPr>
        <p:txBody>
          <a:bodyPr/>
          <a:lstStyle/>
          <a:p>
            <a:pPr marL="0" indent="0">
              <a:lnSpc>
                <a:spcPct val="80000"/>
              </a:lnSpc>
              <a:spcBef>
                <a:spcPct val="20000"/>
              </a:spcBef>
              <a:buNone/>
              <a:tabLst>
                <a:tab pos="361950" algn="l"/>
              </a:tabLst>
            </a:pPr>
            <a:r>
              <a:rPr lang="de-DE" b="1" dirty="0"/>
              <a:t>UVV „Fahrzeuge“</a:t>
            </a:r>
          </a:p>
          <a:p>
            <a:pPr marL="0" indent="0">
              <a:lnSpc>
                <a:spcPct val="80000"/>
              </a:lnSpc>
              <a:buNone/>
              <a:tabLst>
                <a:tab pos="361950" algn="l"/>
              </a:tabLst>
            </a:pPr>
            <a:r>
              <a:rPr lang="de-DE" dirty="0" smtClean="0"/>
              <a:t>§ </a:t>
            </a:r>
            <a:r>
              <a:rPr lang="de-DE" dirty="0"/>
              <a:t>35 Fahrzeugführer</a:t>
            </a:r>
          </a:p>
          <a:p>
            <a:pPr marL="457200" indent="-457200">
              <a:lnSpc>
                <a:spcPct val="80000"/>
              </a:lnSpc>
              <a:buFont typeface="+mj-lt"/>
              <a:buAutoNum type="arabicParenBoth"/>
              <a:tabLst>
                <a:tab pos="361950" algn="l"/>
              </a:tabLst>
            </a:pPr>
            <a:r>
              <a:rPr lang="de-DE" dirty="0" smtClean="0"/>
              <a:t>Der </a:t>
            </a:r>
            <a:r>
              <a:rPr lang="de-DE" dirty="0"/>
              <a:t>Unternehmer darf mit dem selbstständigen Führen von maschinell angetriebenen Fahrzeugen nur Versicherte beschäftigen,</a:t>
            </a:r>
          </a:p>
          <a:p>
            <a:pPr marL="889200" lvl="2" indent="-457200">
              <a:lnSpc>
                <a:spcPct val="80000"/>
              </a:lnSpc>
              <a:spcBef>
                <a:spcPct val="20000"/>
              </a:spcBef>
              <a:buFont typeface="+mj-lt"/>
              <a:buAutoNum type="arabicPeriod"/>
              <a:tabLst>
                <a:tab pos="361950" algn="l"/>
              </a:tabLst>
            </a:pPr>
            <a:r>
              <a:rPr lang="de-DE" dirty="0" smtClean="0"/>
              <a:t>…,</a:t>
            </a:r>
            <a:endParaRPr lang="de-DE" dirty="0"/>
          </a:p>
          <a:p>
            <a:pPr marL="889200" lvl="2" indent="-457200">
              <a:lnSpc>
                <a:spcPct val="80000"/>
              </a:lnSpc>
              <a:spcBef>
                <a:spcPct val="20000"/>
              </a:spcBef>
              <a:buFont typeface="+mj-lt"/>
              <a:buAutoNum type="arabicPeriod"/>
              <a:tabLst>
                <a:tab pos="361950" algn="l"/>
              </a:tabLst>
            </a:pPr>
            <a:r>
              <a:rPr lang="de-DE" dirty="0" smtClean="0"/>
              <a:t>…,</a:t>
            </a:r>
            <a:endParaRPr lang="de-DE" dirty="0"/>
          </a:p>
          <a:p>
            <a:pPr marL="889200" lvl="2" indent="-457200">
              <a:lnSpc>
                <a:spcPct val="80000"/>
              </a:lnSpc>
              <a:spcBef>
                <a:spcPct val="20000"/>
              </a:spcBef>
              <a:buFont typeface="+mj-lt"/>
              <a:buAutoNum type="arabicPeriod"/>
              <a:tabLst>
                <a:tab pos="361950" algn="l"/>
              </a:tabLst>
            </a:pPr>
            <a:r>
              <a:rPr lang="de-DE" dirty="0" smtClean="0"/>
              <a:t>die </a:t>
            </a:r>
            <a:r>
              <a:rPr lang="de-DE" dirty="0"/>
              <a:t>im Führen des Fahrzeuges unterwiesen sind und ihre Befähigung hierzu gegenüber dem Unternehmer nachgewiesen haben…</a:t>
            </a:r>
          </a:p>
          <a:p>
            <a:pPr marL="0" indent="0">
              <a:lnSpc>
                <a:spcPct val="80000"/>
              </a:lnSpc>
              <a:spcBef>
                <a:spcPct val="20000"/>
              </a:spcBef>
              <a:buNone/>
              <a:tabLst>
                <a:tab pos="361950" algn="l"/>
              </a:tabLst>
            </a:pPr>
            <a:endParaRPr lang="de-DE" dirty="0" smtClean="0"/>
          </a:p>
          <a:p>
            <a:pPr marL="0" indent="0">
              <a:lnSpc>
                <a:spcPct val="80000"/>
              </a:lnSpc>
              <a:spcBef>
                <a:spcPct val="20000"/>
              </a:spcBef>
              <a:buNone/>
              <a:tabLst>
                <a:tab pos="361950" algn="l"/>
              </a:tabLst>
            </a:pPr>
            <a:endParaRPr lang="de-DE" dirty="0"/>
          </a:p>
          <a:p>
            <a:pPr marL="0" indent="0">
              <a:lnSpc>
                <a:spcPct val="80000"/>
              </a:lnSpc>
              <a:spcBef>
                <a:spcPct val="20000"/>
              </a:spcBef>
              <a:buNone/>
              <a:tabLst>
                <a:tab pos="361950" algn="l"/>
              </a:tabLst>
            </a:pPr>
            <a:endParaRPr lang="de-DE" dirty="0"/>
          </a:p>
          <a:p>
            <a:pPr marL="0" indent="0">
              <a:lnSpc>
                <a:spcPct val="80000"/>
              </a:lnSpc>
              <a:spcBef>
                <a:spcPct val="20000"/>
              </a:spcBef>
              <a:buNone/>
              <a:tabLst>
                <a:tab pos="361950" algn="l"/>
              </a:tabLst>
            </a:pPr>
            <a:r>
              <a:rPr lang="de-DE" dirty="0"/>
              <a:t>Weiter werden in anderen </a:t>
            </a:r>
            <a:r>
              <a:rPr lang="de-DE" dirty="0" err="1"/>
              <a:t>UVV‘en</a:t>
            </a:r>
            <a:r>
              <a:rPr lang="de-DE" dirty="0"/>
              <a:t> Unterweisungen gefordert, z.B.:</a:t>
            </a:r>
          </a:p>
          <a:p>
            <a:pPr>
              <a:lnSpc>
                <a:spcPct val="80000"/>
              </a:lnSpc>
              <a:spcBef>
                <a:spcPct val="20000"/>
              </a:spcBef>
              <a:tabLst>
                <a:tab pos="361950" algn="l"/>
              </a:tabLst>
            </a:pPr>
            <a:r>
              <a:rPr lang="de-DE" dirty="0"/>
              <a:t>UVV „Winden Hub- und Zuggeräte“, § 24 (2)</a:t>
            </a:r>
          </a:p>
          <a:p>
            <a:pPr>
              <a:lnSpc>
                <a:spcPct val="80000"/>
              </a:lnSpc>
              <a:spcBef>
                <a:spcPct val="20000"/>
              </a:spcBef>
              <a:tabLst>
                <a:tab pos="361950" algn="l"/>
              </a:tabLst>
            </a:pPr>
            <a:r>
              <a:rPr lang="de-DE" dirty="0"/>
              <a:t>UVV „Elektrische Anlagen und Betriebsmittel“, § 3 (1) </a:t>
            </a:r>
          </a:p>
          <a:p>
            <a:endParaRPr lang="de-DE" dirty="0"/>
          </a:p>
        </p:txBody>
      </p:sp>
    </p:spTree>
    <p:extLst>
      <p:ext uri="{BB962C8B-B14F-4D97-AF65-F5344CB8AC3E}">
        <p14:creationId xmlns:p14="http://schemas.microsoft.com/office/powerpoint/2010/main" val="208231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Rechtliche Grundlagen</a:t>
            </a:r>
            <a:endParaRPr lang="de-DE" dirty="0"/>
          </a:p>
        </p:txBody>
      </p:sp>
      <p:sp>
        <p:nvSpPr>
          <p:cNvPr id="3" name="Inhaltsplatzhalter 2"/>
          <p:cNvSpPr>
            <a:spLocks noGrp="1"/>
          </p:cNvSpPr>
          <p:nvPr>
            <p:ph sz="quarter" idx="13"/>
          </p:nvPr>
        </p:nvSpPr>
        <p:spPr/>
        <p:txBody>
          <a:bodyPr/>
          <a:lstStyle/>
          <a:p>
            <a:pPr marL="0" indent="0">
              <a:buNone/>
            </a:pPr>
            <a:r>
              <a:rPr lang="de-DE" b="1" dirty="0" smtClean="0"/>
              <a:t>Feuerwehrdienstvorschriften (FwDV)</a:t>
            </a:r>
          </a:p>
          <a:p>
            <a:pPr marL="0" indent="0">
              <a:lnSpc>
                <a:spcPct val="80000"/>
              </a:lnSpc>
              <a:spcBef>
                <a:spcPct val="20000"/>
              </a:spcBef>
              <a:buNone/>
              <a:tabLst>
                <a:tab pos="361950" algn="l"/>
              </a:tabLst>
            </a:pPr>
            <a:r>
              <a:rPr lang="de-DE" dirty="0"/>
              <a:t>z.B. FwDV 7 „Atemschutz“, Abschnitt 6</a:t>
            </a:r>
          </a:p>
          <a:p>
            <a:pPr marL="342900" indent="-342900">
              <a:lnSpc>
                <a:spcPct val="80000"/>
              </a:lnSpc>
              <a:spcBef>
                <a:spcPct val="20000"/>
              </a:spcBef>
              <a:tabLst>
                <a:tab pos="361950" algn="l"/>
              </a:tabLst>
            </a:pPr>
            <a:endParaRPr lang="de-DE" dirty="0"/>
          </a:p>
          <a:p>
            <a:pPr marL="0" indent="0">
              <a:lnSpc>
                <a:spcPct val="80000"/>
              </a:lnSpc>
              <a:buNone/>
              <a:tabLst>
                <a:tab pos="361950" algn="l"/>
              </a:tabLst>
            </a:pPr>
            <a:r>
              <a:rPr lang="de-DE" dirty="0" smtClean="0"/>
              <a:t>Aus- </a:t>
            </a:r>
            <a:r>
              <a:rPr lang="de-DE" dirty="0"/>
              <a:t>und Fortbildung</a:t>
            </a:r>
          </a:p>
          <a:p>
            <a:pPr marL="0" indent="0">
              <a:lnSpc>
                <a:spcPct val="80000"/>
              </a:lnSpc>
              <a:buNone/>
              <a:tabLst>
                <a:tab pos="361950" algn="l"/>
              </a:tabLst>
            </a:pPr>
            <a:r>
              <a:rPr lang="de-DE" i="1" dirty="0" smtClean="0"/>
              <a:t>Unterweisungen </a:t>
            </a:r>
            <a:r>
              <a:rPr lang="de-DE" i="1" dirty="0"/>
              <a:t>über den Atemschutz müssen in die allgemeinen Ausbildungspläne aufgenommen sein und mindestens jährlich durchgeführt werden.</a:t>
            </a:r>
          </a:p>
          <a:p>
            <a:pPr marL="0" indent="0">
              <a:buNone/>
            </a:pPr>
            <a:endParaRPr lang="de-DE" b="1" dirty="0"/>
          </a:p>
        </p:txBody>
      </p:sp>
    </p:spTree>
    <p:extLst>
      <p:ext uri="{BB962C8B-B14F-4D97-AF65-F5344CB8AC3E}">
        <p14:creationId xmlns:p14="http://schemas.microsoft.com/office/powerpoint/2010/main" val="1246725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D8CA5-8F6A-9448-8BF8-92988EDF399E}"/>
              </a:ext>
            </a:extLst>
          </p:cNvPr>
          <p:cNvSpPr>
            <a:spLocks noGrp="1"/>
          </p:cNvSpPr>
          <p:nvPr>
            <p:ph type="title"/>
          </p:nvPr>
        </p:nvSpPr>
        <p:spPr/>
        <p:txBody>
          <a:bodyPr/>
          <a:lstStyle/>
          <a:p>
            <a:r>
              <a:rPr lang="de-DE" dirty="0" smtClean="0"/>
              <a:t>Übertritt in die Einsatzabteilung</a:t>
            </a:r>
            <a:endParaRPr lang="de-DE" dirty="0"/>
          </a:p>
        </p:txBody>
      </p:sp>
      <p:sp>
        <p:nvSpPr>
          <p:cNvPr id="3" name="Inhaltsplatzhalter 2">
            <a:extLst>
              <a:ext uri="{FF2B5EF4-FFF2-40B4-BE49-F238E27FC236}">
                <a16:creationId xmlns:a16="http://schemas.microsoft.com/office/drawing/2014/main" id="{876921E6-84F2-F045-9FDD-0D42CFD23631}"/>
              </a:ext>
            </a:extLst>
          </p:cNvPr>
          <p:cNvSpPr>
            <a:spLocks noGrp="1"/>
          </p:cNvSpPr>
          <p:nvPr>
            <p:ph sz="quarter" idx="13"/>
          </p:nvPr>
        </p:nvSpPr>
        <p:spPr>
          <a:xfrm>
            <a:off x="874713" y="1881187"/>
            <a:ext cx="8497887" cy="4068763"/>
          </a:xfrm>
        </p:spPr>
        <p:txBody>
          <a:bodyPr/>
          <a:lstStyle/>
          <a:p>
            <a:r>
              <a:rPr lang="de-DE" dirty="0" smtClean="0"/>
              <a:t>Jugendliche im Alter von 16 – 18 Jahren</a:t>
            </a:r>
          </a:p>
          <a:p>
            <a:r>
              <a:rPr lang="de-DE" dirty="0" smtClean="0"/>
              <a:t>Wenig feuerwehrspezifische Regelungen auf Bundesebene</a:t>
            </a:r>
          </a:p>
          <a:p>
            <a:r>
              <a:rPr lang="de-DE" dirty="0" smtClean="0"/>
              <a:t>Spezielle Regelungen werden auf Länderebene getroffen</a:t>
            </a:r>
          </a:p>
          <a:p>
            <a:pPr lvl="2">
              <a:buClr>
                <a:srgbClr val="555555"/>
              </a:buClr>
              <a:buFont typeface="DGUV Meta-Medium" panose="020B0604030101020102" pitchFamily="34" charset="0"/>
              <a:buChar char="→"/>
            </a:pPr>
            <a:r>
              <a:rPr lang="de-DE" dirty="0" smtClean="0"/>
              <a:t> Brandschutzgesetz der Länder</a:t>
            </a:r>
          </a:p>
          <a:p>
            <a:pPr lvl="2">
              <a:buClr>
                <a:srgbClr val="555555"/>
              </a:buClr>
              <a:buFont typeface="DGUV Meta-Medium" panose="020B0604030101020102" pitchFamily="34" charset="0"/>
              <a:buChar char="→"/>
            </a:pPr>
            <a:r>
              <a:rPr lang="de-DE" dirty="0" smtClean="0"/>
              <a:t> Muster-Ordnungen der Länder</a:t>
            </a:r>
          </a:p>
          <a:p>
            <a:pPr lvl="2">
              <a:buClr>
                <a:srgbClr val="555555"/>
              </a:buClr>
              <a:buFont typeface="DGUV Meta-Medium" panose="020B0604030101020102" pitchFamily="34" charset="0"/>
              <a:buChar char="→"/>
            </a:pPr>
            <a:r>
              <a:rPr lang="de-DE" dirty="0" smtClean="0"/>
              <a:t> Muster-Satzungen der Länder</a:t>
            </a:r>
            <a:endParaRPr lang="de-DE" dirty="0"/>
          </a:p>
          <a:p>
            <a:pPr marL="216000" lvl="1" indent="0">
              <a:buClr>
                <a:srgbClr val="555555"/>
              </a:buClr>
              <a:buNone/>
            </a:pPr>
            <a:endParaRPr lang="de-DE" dirty="0" smtClean="0"/>
          </a:p>
          <a:p>
            <a:pPr marL="216000" lvl="1" indent="0">
              <a:buClr>
                <a:srgbClr val="555555"/>
              </a:buClr>
              <a:buNone/>
            </a:pPr>
            <a:endParaRPr lang="de-DE" dirty="0"/>
          </a:p>
          <a:p>
            <a:pPr marL="0" indent="0">
              <a:buNone/>
            </a:pPr>
            <a:r>
              <a:rPr lang="de-DE" dirty="0">
                <a:solidFill>
                  <a:srgbClr val="DA1E26"/>
                </a:solidFill>
              </a:rPr>
              <a:t>Dennoch gibt es bundesweit gültige </a:t>
            </a:r>
            <a:r>
              <a:rPr lang="de-DE" dirty="0" smtClean="0">
                <a:solidFill>
                  <a:srgbClr val="DA1E26"/>
                </a:solidFill>
              </a:rPr>
              <a:t>rechtliche Regelungen </a:t>
            </a:r>
            <a:r>
              <a:rPr lang="de-DE" dirty="0">
                <a:solidFill>
                  <a:srgbClr val="DA1E26"/>
                </a:solidFill>
              </a:rPr>
              <a:t>zum Schutz von </a:t>
            </a:r>
            <a:r>
              <a:rPr lang="de-DE" dirty="0" smtClean="0">
                <a:solidFill>
                  <a:srgbClr val="DA1E26"/>
                </a:solidFill>
              </a:rPr>
              <a:t>Jugendlichen, die </a:t>
            </a:r>
            <a:r>
              <a:rPr lang="de-DE" dirty="0">
                <a:solidFill>
                  <a:srgbClr val="DA1E26"/>
                </a:solidFill>
              </a:rPr>
              <a:t>auch in der Feuerwehr beachtet werden müssen. </a:t>
            </a:r>
          </a:p>
          <a:p>
            <a:pPr marL="0" indent="0">
              <a:buClr>
                <a:srgbClr val="555555"/>
              </a:buClr>
              <a:buNone/>
            </a:pPr>
            <a:endParaRPr lang="de-DE" dirty="0" smtClean="0"/>
          </a:p>
        </p:txBody>
      </p:sp>
      <p:pic>
        <p:nvPicPr>
          <p:cNvPr id="4" name="Grafik 3"/>
          <p:cNvPicPr>
            <a:picLocks noChangeAspect="1"/>
          </p:cNvPicPr>
          <p:nvPr/>
        </p:nvPicPr>
        <p:blipFill>
          <a:blip r:embed="rId3"/>
          <a:stretch>
            <a:fillRect/>
          </a:stretch>
        </p:blipFill>
        <p:spPr>
          <a:xfrm>
            <a:off x="9564340" y="1560446"/>
            <a:ext cx="2135138" cy="2355122"/>
          </a:xfrm>
          <a:prstGeom prst="rect">
            <a:avLst/>
          </a:prstGeom>
        </p:spPr>
      </p:pic>
    </p:spTree>
    <p:extLst>
      <p:ext uri="{BB962C8B-B14F-4D97-AF65-F5344CB8AC3E}">
        <p14:creationId xmlns:p14="http://schemas.microsoft.com/office/powerpoint/2010/main" val="8106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Verantwortung des Wehrführers</a:t>
            </a:r>
            <a:endParaRPr lang="de-DE" dirty="0"/>
          </a:p>
        </p:txBody>
      </p:sp>
      <p:sp>
        <p:nvSpPr>
          <p:cNvPr id="3" name="Inhaltsplatzhalter 2"/>
          <p:cNvSpPr>
            <a:spLocks noGrp="1"/>
          </p:cNvSpPr>
          <p:nvPr>
            <p:ph sz="quarter" idx="13"/>
          </p:nvPr>
        </p:nvSpPr>
        <p:spPr/>
        <p:txBody>
          <a:bodyPr>
            <a:normAutofit/>
          </a:bodyPr>
          <a:lstStyle/>
          <a:p>
            <a:pPr>
              <a:lnSpc>
                <a:spcPct val="80000"/>
              </a:lnSpc>
              <a:tabLst>
                <a:tab pos="361950" algn="l"/>
              </a:tabLst>
            </a:pPr>
            <a:r>
              <a:rPr lang="de-DE" dirty="0"/>
              <a:t>Als Beauftragter des Bürgermeisters ist der Wehrführer einer Freiwilligen Feuerwehr für die Sicherheit in seiner Wehr verantwortlich. </a:t>
            </a:r>
          </a:p>
          <a:p>
            <a:pPr>
              <a:lnSpc>
                <a:spcPct val="80000"/>
              </a:lnSpc>
              <a:tabLst>
                <a:tab pos="361950" algn="l"/>
              </a:tabLst>
            </a:pPr>
            <a:r>
              <a:rPr lang="de-DE" dirty="0"/>
              <a:t>Ihm obliegt als Dienstvorgesetzter die Durchführung der Unfallverhütung.</a:t>
            </a:r>
          </a:p>
          <a:p>
            <a:pPr marL="0" indent="0">
              <a:buNone/>
            </a:pPr>
            <a:endParaRPr lang="de-DE" dirty="0" smtClean="0"/>
          </a:p>
          <a:p>
            <a:pPr marL="0" indent="0">
              <a:buNone/>
            </a:pPr>
            <a:r>
              <a:rPr lang="de-DE" b="1" dirty="0" smtClean="0"/>
              <a:t>Führungspflicht</a:t>
            </a:r>
          </a:p>
          <a:p>
            <a:pPr marL="0" indent="0">
              <a:lnSpc>
                <a:spcPct val="80000"/>
              </a:lnSpc>
              <a:buNone/>
              <a:tabLst>
                <a:tab pos="361950" algn="l"/>
              </a:tabLst>
            </a:pPr>
            <a:r>
              <a:rPr lang="de-DE" dirty="0"/>
              <a:t>Der Wehrführer ist verantwortlich dafür</a:t>
            </a:r>
            <a:r>
              <a:rPr lang="de-DE" dirty="0" smtClean="0"/>
              <a:t>,</a:t>
            </a:r>
            <a:endParaRPr lang="de-DE" dirty="0"/>
          </a:p>
          <a:p>
            <a:pPr marL="558900" lvl="1" indent="-342900">
              <a:lnSpc>
                <a:spcPct val="80000"/>
              </a:lnSpc>
              <a:buFontTx/>
              <a:buChar char="•"/>
              <a:tabLst>
                <a:tab pos="361950" algn="l"/>
              </a:tabLst>
            </a:pPr>
            <a:r>
              <a:rPr lang="de-DE" dirty="0"/>
              <a:t>dass die Feuerwehrangehörigen regelmäßig (mind. jährlich) zum Thema Unfallverhütung unterwiesen </a:t>
            </a:r>
            <a:r>
              <a:rPr lang="de-DE" dirty="0" smtClean="0"/>
              <a:t>werden</a:t>
            </a:r>
          </a:p>
          <a:p>
            <a:pPr marL="558900" lvl="1" indent="-342900">
              <a:lnSpc>
                <a:spcPct val="80000"/>
              </a:lnSpc>
              <a:buFontTx/>
              <a:buChar char="•"/>
              <a:tabLst>
                <a:tab pos="361950" algn="l"/>
              </a:tabLst>
            </a:pPr>
            <a:endParaRPr lang="de-DE" dirty="0"/>
          </a:p>
          <a:p>
            <a:pPr marL="558900" lvl="1" indent="-342900">
              <a:lnSpc>
                <a:spcPct val="80000"/>
              </a:lnSpc>
              <a:buFontTx/>
              <a:buChar char="•"/>
              <a:tabLst>
                <a:tab pos="361950" algn="l"/>
              </a:tabLst>
            </a:pPr>
            <a:r>
              <a:rPr lang="de-DE" dirty="0"/>
              <a:t>die Feuerwehrangehörigen auf „Sicheres Arbeiten“ zu kontrollieren und ggf. zum sicheren Arbeiten anzuhalten.</a:t>
            </a:r>
          </a:p>
          <a:p>
            <a:pPr marL="0" indent="0">
              <a:buNone/>
            </a:pPr>
            <a:endParaRPr lang="de-DE" dirty="0"/>
          </a:p>
        </p:txBody>
      </p:sp>
    </p:spTree>
    <p:extLst>
      <p:ext uri="{BB962C8B-B14F-4D97-AF65-F5344CB8AC3E}">
        <p14:creationId xmlns:p14="http://schemas.microsoft.com/office/powerpoint/2010/main" val="34142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Erstunterweisung - Inhalte</a:t>
            </a:r>
            <a:endParaRPr lang="de-DE" dirty="0"/>
          </a:p>
        </p:txBody>
      </p:sp>
      <p:sp>
        <p:nvSpPr>
          <p:cNvPr id="3" name="Inhaltsplatzhalter 2"/>
          <p:cNvSpPr>
            <a:spLocks noGrp="1"/>
          </p:cNvSpPr>
          <p:nvPr>
            <p:ph sz="quarter" idx="13"/>
          </p:nvPr>
        </p:nvSpPr>
        <p:spPr>
          <a:xfrm>
            <a:off x="874713" y="1881187"/>
            <a:ext cx="10442574" cy="4519613"/>
          </a:xfrm>
        </p:spPr>
        <p:txBody>
          <a:bodyPr/>
          <a:lstStyle/>
          <a:p>
            <a:pPr marL="0" indent="0">
              <a:lnSpc>
                <a:spcPct val="80000"/>
              </a:lnSpc>
              <a:buNone/>
              <a:tabLst>
                <a:tab pos="361950" algn="l"/>
              </a:tabLst>
            </a:pPr>
            <a:r>
              <a:rPr lang="de-DE" b="1" dirty="0" smtClean="0"/>
              <a:t>Allgemein:</a:t>
            </a:r>
          </a:p>
          <a:p>
            <a:pPr>
              <a:lnSpc>
                <a:spcPct val="80000"/>
              </a:lnSpc>
              <a:buFontTx/>
              <a:buChar char="•"/>
              <a:tabLst>
                <a:tab pos="361950" algn="l"/>
              </a:tabLst>
            </a:pPr>
            <a:r>
              <a:rPr lang="de-DE" dirty="0" smtClean="0"/>
              <a:t>Gibt </a:t>
            </a:r>
            <a:r>
              <a:rPr lang="de-DE" dirty="0"/>
              <a:t>es Vorgaben zur Anfahrt zum </a:t>
            </a:r>
            <a:r>
              <a:rPr lang="de-DE" dirty="0" smtClean="0"/>
              <a:t>Feuerwehrhaus? </a:t>
            </a:r>
          </a:p>
          <a:p>
            <a:pPr>
              <a:lnSpc>
                <a:spcPct val="80000"/>
              </a:lnSpc>
              <a:buFontTx/>
              <a:buChar char="•"/>
              <a:tabLst>
                <a:tab pos="361950" algn="l"/>
              </a:tabLst>
            </a:pPr>
            <a:r>
              <a:rPr lang="de-DE" dirty="0" smtClean="0"/>
              <a:t>Wie müssen Privatfahrzeuge abgestellt werden?</a:t>
            </a:r>
            <a:endParaRPr lang="de-DE" dirty="0"/>
          </a:p>
          <a:p>
            <a:pPr>
              <a:lnSpc>
                <a:spcPct val="80000"/>
              </a:lnSpc>
              <a:buFontTx/>
              <a:buChar char="•"/>
              <a:tabLst>
                <a:tab pos="361950" algn="l"/>
              </a:tabLst>
            </a:pPr>
            <a:r>
              <a:rPr lang="de-DE" dirty="0"/>
              <a:t>Zugang zum Feuerwehrhaus?</a:t>
            </a:r>
          </a:p>
          <a:p>
            <a:pPr>
              <a:lnSpc>
                <a:spcPct val="80000"/>
              </a:lnSpc>
              <a:buFontTx/>
              <a:buChar char="•"/>
              <a:tabLst>
                <a:tab pos="361950" algn="l"/>
              </a:tabLst>
            </a:pPr>
            <a:r>
              <a:rPr lang="de-DE" dirty="0"/>
              <a:t>Gibt es bauliche Besonderheiten am Feuerwehrhaus die es zu beachten gibt?</a:t>
            </a:r>
          </a:p>
          <a:p>
            <a:pPr>
              <a:lnSpc>
                <a:spcPct val="80000"/>
              </a:lnSpc>
              <a:buFontTx/>
              <a:buChar char="•"/>
              <a:tabLst>
                <a:tab pos="361950" algn="l"/>
              </a:tabLst>
            </a:pPr>
            <a:r>
              <a:rPr lang="de-DE" dirty="0"/>
              <a:t>Einschalten der Beleuchtung</a:t>
            </a:r>
          </a:p>
          <a:p>
            <a:pPr>
              <a:lnSpc>
                <a:spcPct val="80000"/>
              </a:lnSpc>
              <a:buFontTx/>
              <a:buChar char="•"/>
              <a:tabLst>
                <a:tab pos="361950" algn="l"/>
              </a:tabLst>
            </a:pPr>
            <a:r>
              <a:rPr lang="de-DE" dirty="0"/>
              <a:t>Umziehen – Ausrüstung mit PSA</a:t>
            </a:r>
          </a:p>
          <a:p>
            <a:pPr>
              <a:lnSpc>
                <a:spcPct val="80000"/>
              </a:lnSpc>
              <a:buFontTx/>
              <a:buChar char="•"/>
              <a:tabLst>
                <a:tab pos="361950" algn="l"/>
              </a:tabLst>
            </a:pPr>
            <a:r>
              <a:rPr lang="de-DE" dirty="0"/>
              <a:t>Gibt es verschiedene PSA für verschiedene Einsätze?</a:t>
            </a:r>
          </a:p>
          <a:p>
            <a:pPr>
              <a:lnSpc>
                <a:spcPct val="80000"/>
              </a:lnSpc>
              <a:buFontTx/>
              <a:buChar char="•"/>
              <a:tabLst>
                <a:tab pos="361950" algn="l"/>
              </a:tabLst>
            </a:pPr>
            <a:r>
              <a:rPr lang="de-DE" dirty="0"/>
              <a:t>Gibt es Regelungen zum Ausrücken und Einteilen der Kräfte?</a:t>
            </a:r>
          </a:p>
          <a:p>
            <a:pPr>
              <a:lnSpc>
                <a:spcPct val="80000"/>
              </a:lnSpc>
              <a:buFontTx/>
              <a:buChar char="•"/>
              <a:tabLst>
                <a:tab pos="361950" algn="l"/>
              </a:tabLst>
            </a:pPr>
            <a:r>
              <a:rPr lang="de-DE" dirty="0"/>
              <a:t>Gibt es eine Alarm- und </a:t>
            </a:r>
            <a:r>
              <a:rPr lang="de-DE" dirty="0" err="1" smtClean="0"/>
              <a:t>Ausrückeordnung</a:t>
            </a:r>
            <a:r>
              <a:rPr lang="de-DE" dirty="0" smtClean="0"/>
              <a:t>?</a:t>
            </a:r>
          </a:p>
          <a:p>
            <a:pPr>
              <a:lnSpc>
                <a:spcPct val="80000"/>
              </a:lnSpc>
              <a:buFontTx/>
              <a:buChar char="•"/>
              <a:tabLst>
                <a:tab pos="361950" algn="l"/>
              </a:tabLst>
            </a:pPr>
            <a:r>
              <a:rPr lang="de-DE" dirty="0" smtClean="0"/>
              <a:t>Welche </a:t>
            </a:r>
            <a:r>
              <a:rPr lang="de-DE" dirty="0"/>
              <a:t>Fahrzeuge fahren zu welcher Einsatzart?</a:t>
            </a:r>
          </a:p>
          <a:p>
            <a:endParaRPr lang="de-DE" dirty="0"/>
          </a:p>
        </p:txBody>
      </p:sp>
    </p:spTree>
    <p:extLst>
      <p:ext uri="{BB962C8B-B14F-4D97-AF65-F5344CB8AC3E}">
        <p14:creationId xmlns:p14="http://schemas.microsoft.com/office/powerpoint/2010/main" val="250925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Erstunterweisung - Inhalte</a:t>
            </a:r>
          </a:p>
        </p:txBody>
      </p:sp>
      <p:sp>
        <p:nvSpPr>
          <p:cNvPr id="3" name="Inhaltsplatzhalter 2"/>
          <p:cNvSpPr>
            <a:spLocks noGrp="1"/>
          </p:cNvSpPr>
          <p:nvPr>
            <p:ph sz="quarter" idx="13"/>
          </p:nvPr>
        </p:nvSpPr>
        <p:spPr/>
        <p:txBody>
          <a:bodyPr/>
          <a:lstStyle/>
          <a:p>
            <a:pPr marL="0" indent="0">
              <a:buNone/>
            </a:pPr>
            <a:r>
              <a:rPr lang="de-DE" b="1" dirty="0" smtClean="0"/>
              <a:t>Alarmierung:</a:t>
            </a:r>
          </a:p>
          <a:p>
            <a:pPr>
              <a:lnSpc>
                <a:spcPct val="80000"/>
              </a:lnSpc>
              <a:buFontTx/>
              <a:buChar char="•"/>
              <a:tabLst>
                <a:tab pos="361950" algn="l"/>
              </a:tabLst>
            </a:pPr>
            <a:r>
              <a:rPr lang="de-DE" dirty="0"/>
              <a:t>Regelt eine Führungskraft die Einteilung der Kräfte?</a:t>
            </a:r>
          </a:p>
          <a:p>
            <a:pPr>
              <a:lnSpc>
                <a:spcPct val="80000"/>
              </a:lnSpc>
              <a:buFontTx/>
              <a:buChar char="•"/>
              <a:tabLst>
                <a:tab pos="361950" algn="l"/>
              </a:tabLst>
            </a:pPr>
            <a:r>
              <a:rPr lang="de-DE" dirty="0"/>
              <a:t>Wie wird mit JF-Mitgliedern, Feuerwehranwärtern oder unerfahrenen Feuerwehrangehörigen umgegangen?</a:t>
            </a:r>
          </a:p>
          <a:p>
            <a:pPr>
              <a:lnSpc>
                <a:spcPct val="80000"/>
              </a:lnSpc>
              <a:buFontTx/>
              <a:buChar char="•"/>
              <a:tabLst>
                <a:tab pos="361950" algn="l"/>
              </a:tabLst>
            </a:pPr>
            <a:r>
              <a:rPr lang="de-DE" dirty="0"/>
              <a:t>An wen sollen sie sich wenden/halten?</a:t>
            </a:r>
          </a:p>
          <a:p>
            <a:pPr>
              <a:lnSpc>
                <a:spcPct val="80000"/>
              </a:lnSpc>
              <a:buFontTx/>
              <a:buChar char="•"/>
              <a:tabLst>
                <a:tab pos="361950" algn="l"/>
              </a:tabLst>
            </a:pPr>
            <a:r>
              <a:rPr lang="de-DE" dirty="0"/>
              <a:t>Gibt es bestimmte PSA – sind die FA in die Benutzung und Grenzen der PSA eingewiesen?</a:t>
            </a:r>
          </a:p>
          <a:p>
            <a:pPr marL="216000" lvl="1" indent="0">
              <a:lnSpc>
                <a:spcPct val="80000"/>
              </a:lnSpc>
              <a:buNone/>
              <a:tabLst>
                <a:tab pos="361950" algn="l"/>
              </a:tabLst>
            </a:pPr>
            <a:r>
              <a:rPr lang="de-DE" dirty="0">
                <a:solidFill>
                  <a:srgbClr val="DA1E26"/>
                </a:solidFill>
              </a:rPr>
              <a:t>Diese Thematik sollte besonders beleuchtet werden, insbesondere bei jungen Atemschutzgeräteträgern!</a:t>
            </a:r>
          </a:p>
          <a:p>
            <a:pPr marL="0" indent="0">
              <a:buNone/>
            </a:pPr>
            <a:endParaRPr lang="de-DE" b="1" dirty="0"/>
          </a:p>
        </p:txBody>
      </p:sp>
    </p:spTree>
    <p:extLst>
      <p:ext uri="{BB962C8B-B14F-4D97-AF65-F5344CB8AC3E}">
        <p14:creationId xmlns:p14="http://schemas.microsoft.com/office/powerpoint/2010/main" val="210509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Erstunterweisung - Inhalte</a:t>
            </a:r>
          </a:p>
        </p:txBody>
      </p:sp>
      <p:sp>
        <p:nvSpPr>
          <p:cNvPr id="3" name="Inhaltsplatzhalter 2"/>
          <p:cNvSpPr>
            <a:spLocks noGrp="1"/>
          </p:cNvSpPr>
          <p:nvPr>
            <p:ph sz="quarter" idx="13"/>
          </p:nvPr>
        </p:nvSpPr>
        <p:spPr/>
        <p:txBody>
          <a:bodyPr/>
          <a:lstStyle/>
          <a:p>
            <a:pPr marL="0" indent="0">
              <a:buNone/>
            </a:pPr>
            <a:r>
              <a:rPr lang="de-DE" b="1" dirty="0" smtClean="0"/>
              <a:t>Alarmierung:</a:t>
            </a:r>
          </a:p>
          <a:p>
            <a:pPr>
              <a:lnSpc>
                <a:spcPct val="80000"/>
              </a:lnSpc>
              <a:buFontTx/>
              <a:buChar char="•"/>
              <a:tabLst>
                <a:tab pos="361950" algn="l"/>
              </a:tabLst>
            </a:pPr>
            <a:r>
              <a:rPr lang="de-DE" dirty="0"/>
              <a:t>Gibt es Einsatzbesonderheiten?</a:t>
            </a:r>
          </a:p>
          <a:p>
            <a:pPr>
              <a:lnSpc>
                <a:spcPct val="80000"/>
              </a:lnSpc>
              <a:buFontTx/>
              <a:buChar char="•"/>
              <a:tabLst>
                <a:tab pos="361950" algn="l"/>
              </a:tabLst>
            </a:pPr>
            <a:r>
              <a:rPr lang="de-DE" dirty="0" smtClean="0"/>
              <a:t>Besondere Ansprechpartner, Auskünfte </a:t>
            </a:r>
            <a:r>
              <a:rPr lang="de-DE" dirty="0"/>
              <a:t>an die </a:t>
            </a:r>
            <a:r>
              <a:rPr lang="de-DE" dirty="0" smtClean="0"/>
              <a:t>Presse, Fotos und soziale Medien</a:t>
            </a:r>
            <a:endParaRPr lang="de-DE" dirty="0"/>
          </a:p>
          <a:p>
            <a:pPr>
              <a:lnSpc>
                <a:spcPct val="80000"/>
              </a:lnSpc>
              <a:buFontTx/>
              <a:buChar char="•"/>
              <a:tabLst>
                <a:tab pos="361950" algn="l"/>
              </a:tabLst>
            </a:pPr>
            <a:r>
              <a:rPr lang="de-DE" dirty="0"/>
              <a:t>Welche Regeln und Gepflogenheiten gelten in der Feuerwehr?</a:t>
            </a:r>
          </a:p>
          <a:p>
            <a:pPr>
              <a:lnSpc>
                <a:spcPct val="80000"/>
              </a:lnSpc>
              <a:buFontTx/>
              <a:buChar char="•"/>
              <a:tabLst>
                <a:tab pos="361950" algn="l"/>
              </a:tabLst>
            </a:pPr>
            <a:r>
              <a:rPr lang="de-DE" dirty="0"/>
              <a:t>Gibt es Standard-Einsatzregeln oder weitere Vorgaben?</a:t>
            </a:r>
          </a:p>
          <a:p>
            <a:pPr marL="0" indent="0">
              <a:buNone/>
            </a:pPr>
            <a:endParaRPr lang="de-DE" b="1" dirty="0"/>
          </a:p>
        </p:txBody>
      </p:sp>
    </p:spTree>
    <p:extLst>
      <p:ext uri="{BB962C8B-B14F-4D97-AF65-F5344CB8AC3E}">
        <p14:creationId xmlns:p14="http://schemas.microsoft.com/office/powerpoint/2010/main" val="40854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Anlässe für Unterweisungen</a:t>
            </a:r>
            <a:endParaRPr lang="de-DE" dirty="0"/>
          </a:p>
        </p:txBody>
      </p:sp>
      <p:sp>
        <p:nvSpPr>
          <p:cNvPr id="3" name="Inhaltsplatzhalter 2"/>
          <p:cNvSpPr>
            <a:spLocks noGrp="1"/>
          </p:cNvSpPr>
          <p:nvPr>
            <p:ph sz="quarter" idx="13"/>
          </p:nvPr>
        </p:nvSpPr>
        <p:spPr/>
        <p:txBody>
          <a:bodyPr>
            <a:normAutofit lnSpcReduction="10000"/>
          </a:bodyPr>
          <a:lstStyle/>
          <a:p>
            <a:pPr marL="342900" indent="-342900">
              <a:lnSpc>
                <a:spcPct val="150000"/>
              </a:lnSpc>
              <a:spcBef>
                <a:spcPct val="20000"/>
              </a:spcBef>
              <a:buFontTx/>
              <a:buChar char="•"/>
              <a:tabLst>
                <a:tab pos="361950" algn="l"/>
              </a:tabLst>
            </a:pPr>
            <a:r>
              <a:rPr lang="de-DE" dirty="0"/>
              <a:t>Unterweisung als Einweisung</a:t>
            </a:r>
          </a:p>
          <a:p>
            <a:pPr marL="342900" indent="-342900">
              <a:lnSpc>
                <a:spcPct val="150000"/>
              </a:lnSpc>
              <a:spcBef>
                <a:spcPct val="20000"/>
              </a:spcBef>
              <a:buFontTx/>
              <a:buChar char="•"/>
              <a:tabLst>
                <a:tab pos="361950" algn="l"/>
              </a:tabLst>
            </a:pPr>
            <a:r>
              <a:rPr lang="de-DE" dirty="0"/>
              <a:t>Erstunterweisung von neu aufgenommenen Mitgliedern</a:t>
            </a:r>
          </a:p>
          <a:p>
            <a:pPr marL="342900" indent="-342900">
              <a:lnSpc>
                <a:spcPct val="150000"/>
              </a:lnSpc>
              <a:spcBef>
                <a:spcPct val="20000"/>
              </a:spcBef>
              <a:buFontTx/>
              <a:buChar char="•"/>
              <a:tabLst>
                <a:tab pos="361950" algn="l"/>
              </a:tabLst>
            </a:pPr>
            <a:r>
              <a:rPr lang="de-DE" dirty="0"/>
              <a:t>Unterweisung beim Einsatz neuer Geräte, Fahrzeuge, Löschverfahren</a:t>
            </a:r>
          </a:p>
          <a:p>
            <a:pPr marL="342900" indent="-342900">
              <a:lnSpc>
                <a:spcPct val="150000"/>
              </a:lnSpc>
              <a:spcBef>
                <a:spcPct val="20000"/>
              </a:spcBef>
              <a:buFontTx/>
              <a:buChar char="•"/>
              <a:tabLst>
                <a:tab pos="361950" algn="l"/>
              </a:tabLst>
            </a:pPr>
            <a:r>
              <a:rPr lang="de-DE" dirty="0"/>
              <a:t>Unterweisung nach dem Eintritt eines Unfalles</a:t>
            </a:r>
          </a:p>
          <a:p>
            <a:pPr marL="342900" indent="-342900">
              <a:lnSpc>
                <a:spcPct val="150000"/>
              </a:lnSpc>
              <a:spcBef>
                <a:spcPct val="20000"/>
              </a:spcBef>
              <a:buFontTx/>
              <a:buChar char="•"/>
              <a:tabLst>
                <a:tab pos="361950" algn="l"/>
              </a:tabLst>
            </a:pPr>
            <a:r>
              <a:rPr lang="de-DE" dirty="0"/>
              <a:t>Unterweisung bei selten vorkommenden Arbeiten</a:t>
            </a:r>
          </a:p>
          <a:p>
            <a:pPr marL="342900" indent="-342900">
              <a:lnSpc>
                <a:spcPct val="150000"/>
              </a:lnSpc>
              <a:spcBef>
                <a:spcPct val="20000"/>
              </a:spcBef>
              <a:buFontTx/>
              <a:buChar char="•"/>
              <a:tabLst>
                <a:tab pos="361950" algn="l"/>
              </a:tabLst>
            </a:pPr>
            <a:r>
              <a:rPr lang="de-DE" dirty="0"/>
              <a:t>Wiederholungsunterweisungen</a:t>
            </a:r>
          </a:p>
          <a:p>
            <a:pPr marL="342900" indent="-342900">
              <a:lnSpc>
                <a:spcPct val="150000"/>
              </a:lnSpc>
              <a:spcBef>
                <a:spcPct val="20000"/>
              </a:spcBef>
              <a:buFontTx/>
              <a:buChar char="•"/>
              <a:tabLst>
                <a:tab pos="361950" algn="l"/>
              </a:tabLst>
            </a:pPr>
            <a:r>
              <a:rPr lang="de-DE" dirty="0"/>
              <a:t>Unterweisung als spezielle Fortbildung</a:t>
            </a:r>
          </a:p>
          <a:p>
            <a:pPr marL="342900" indent="-342900">
              <a:lnSpc>
                <a:spcPct val="150000"/>
              </a:lnSpc>
              <a:spcBef>
                <a:spcPct val="20000"/>
              </a:spcBef>
              <a:buFontTx/>
              <a:buChar char="•"/>
              <a:tabLst>
                <a:tab pos="361950" algn="l"/>
              </a:tabLst>
            </a:pPr>
            <a:r>
              <a:rPr lang="de-DE" dirty="0"/>
              <a:t>Hinweis auf Dienstanweisungen, die einzuhalten sind.</a:t>
            </a:r>
          </a:p>
          <a:p>
            <a:endParaRPr lang="de-DE" dirty="0"/>
          </a:p>
        </p:txBody>
      </p:sp>
    </p:spTree>
    <p:extLst>
      <p:ext uri="{BB962C8B-B14F-4D97-AF65-F5344CB8AC3E}">
        <p14:creationId xmlns:p14="http://schemas.microsoft.com/office/powerpoint/2010/main" val="215145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Dienstanweisung – Beispiel</a:t>
            </a:r>
            <a:endParaRPr lang="de-DE" dirty="0"/>
          </a:p>
        </p:txBody>
      </p:sp>
      <p:sp>
        <p:nvSpPr>
          <p:cNvPr id="3" name="Inhaltsplatzhalter 2"/>
          <p:cNvSpPr>
            <a:spLocks noGrp="1"/>
          </p:cNvSpPr>
          <p:nvPr>
            <p:ph sz="quarter" idx="13"/>
          </p:nvPr>
        </p:nvSpPr>
        <p:spPr>
          <a:xfrm>
            <a:off x="874713" y="1881187"/>
            <a:ext cx="6813466" cy="4068763"/>
          </a:xfrm>
        </p:spPr>
        <p:txBody>
          <a:bodyPr/>
          <a:lstStyle/>
          <a:p>
            <a:pPr marL="0" indent="0">
              <a:buNone/>
            </a:pPr>
            <a:r>
              <a:rPr lang="de-DE" dirty="0"/>
              <a:t>Dienstanweisung über das Herausfahren von Feuerwehrfahrzeugen bei zu kleinen Stellplätzen oder zu schmalen Toren in Feuerwehr-häusern mit dem Ziel, dass sich bei Fahrzeugbewegungen niemand verletzt.</a:t>
            </a:r>
          </a:p>
          <a:p>
            <a:pPr marL="0" indent="0">
              <a:buNone/>
            </a:pPr>
            <a:endParaRPr lang="de-DE" dirty="0" smtClean="0"/>
          </a:p>
          <a:p>
            <a:pPr marL="0" indent="0">
              <a:buNone/>
            </a:pPr>
            <a:r>
              <a:rPr lang="de-DE" b="1" dirty="0" smtClean="0"/>
              <a:t>Dienstanweisung</a:t>
            </a:r>
            <a:endParaRPr lang="de-DE" b="1" dirty="0"/>
          </a:p>
          <a:p>
            <a:pPr marL="457200" indent="-457200">
              <a:buAutoNum type="arabicPeriod"/>
            </a:pPr>
            <a:r>
              <a:rPr lang="de-DE" dirty="0"/>
              <a:t>Das Feuerwehrfahrzeug ist sofort vor die Halle zu fahren.</a:t>
            </a:r>
          </a:p>
          <a:p>
            <a:pPr marL="457200" indent="-457200">
              <a:buAutoNum type="arabicPeriod"/>
            </a:pPr>
            <a:r>
              <a:rPr lang="de-DE" dirty="0"/>
              <a:t>Anschließend darf sich in der Fahrzeughalle umgezogen werden.</a:t>
            </a:r>
          </a:p>
          <a:p>
            <a:pPr marL="457200" indent="-457200">
              <a:buAutoNum type="arabicPeriod"/>
            </a:pPr>
            <a:r>
              <a:rPr lang="de-DE" dirty="0"/>
              <a:t>Die Mannschaft steigt draußen ins Fahrzeug ein! </a:t>
            </a:r>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179" y="2367396"/>
            <a:ext cx="4132764" cy="3096344"/>
          </a:xfrm>
          <a:prstGeom prst="rect">
            <a:avLst/>
          </a:prstGeom>
        </p:spPr>
      </p:pic>
    </p:spTree>
    <p:extLst>
      <p:ext uri="{BB962C8B-B14F-4D97-AF65-F5344CB8AC3E}">
        <p14:creationId xmlns:p14="http://schemas.microsoft.com/office/powerpoint/2010/main" val="2663679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Unterweisung – Bestandteil des Arbeits- und Gesundheitsschutzes</a:t>
            </a:r>
            <a:endParaRPr lang="de-DE" dirty="0"/>
          </a:p>
        </p:txBody>
      </p:sp>
      <p:sp>
        <p:nvSpPr>
          <p:cNvPr id="3" name="Inhaltsplatzhalter 2"/>
          <p:cNvSpPr>
            <a:spLocks noGrp="1"/>
          </p:cNvSpPr>
          <p:nvPr>
            <p:ph sz="quarter" idx="13"/>
          </p:nvPr>
        </p:nvSpPr>
        <p:spPr/>
        <p:txBody>
          <a:bodyPr/>
          <a:lstStyle/>
          <a:p>
            <a:endParaRPr lang="de-DE" dirty="0" smtClean="0"/>
          </a:p>
          <a:p>
            <a:pPr marL="0" indent="0">
              <a:buNone/>
            </a:pPr>
            <a:r>
              <a:rPr lang="de-DE" dirty="0"/>
              <a:t>Die Unterweisung umfasst neben der Vermittlung von Wissen, Fähigkeiten und Fertigkeiten auch die Aspekte der Motivation und der Mitarbeiterführung.</a:t>
            </a:r>
          </a:p>
          <a:p>
            <a:pPr marL="0" indent="0">
              <a:buNone/>
            </a:pPr>
            <a:endParaRPr lang="de-DE" dirty="0" smtClean="0"/>
          </a:p>
          <a:p>
            <a:pPr marL="0" indent="0">
              <a:buNone/>
            </a:pPr>
            <a:r>
              <a:rPr lang="de-DE" dirty="0" smtClean="0"/>
              <a:t>Eine </a:t>
            </a:r>
            <a:r>
              <a:rPr lang="de-DE" dirty="0"/>
              <a:t>Unterweisung </a:t>
            </a:r>
            <a:r>
              <a:rPr lang="de-DE" dirty="0" smtClean="0"/>
              <a:t>kann:</a:t>
            </a:r>
            <a:endParaRPr lang="de-DE" dirty="0"/>
          </a:p>
          <a:p>
            <a:r>
              <a:rPr lang="de-DE" dirty="0" smtClean="0"/>
              <a:t>Kenntnisse </a:t>
            </a:r>
            <a:r>
              <a:rPr lang="de-DE" dirty="0"/>
              <a:t>erweitern,</a:t>
            </a:r>
          </a:p>
          <a:p>
            <a:r>
              <a:rPr lang="de-DE" dirty="0" smtClean="0"/>
              <a:t>Fähigkeiten </a:t>
            </a:r>
            <a:r>
              <a:rPr lang="de-DE" dirty="0"/>
              <a:t>vermitteln, verstärken, verbessern oder sichern,</a:t>
            </a:r>
          </a:p>
          <a:p>
            <a:r>
              <a:rPr lang="de-DE" dirty="0" smtClean="0"/>
              <a:t>Einstellungen </a:t>
            </a:r>
            <a:r>
              <a:rPr lang="de-DE" dirty="0"/>
              <a:t>erzeugen, ändern, verstärken oder sichern,</a:t>
            </a:r>
          </a:p>
          <a:p>
            <a:r>
              <a:rPr lang="de-DE" dirty="0" smtClean="0"/>
              <a:t>zu </a:t>
            </a:r>
            <a:r>
              <a:rPr lang="de-DE" dirty="0"/>
              <a:t>sicherem Verhalten motivieren,</a:t>
            </a:r>
          </a:p>
          <a:p>
            <a:pPr marL="180975" indent="-180975"/>
            <a:r>
              <a:rPr lang="de-DE" dirty="0" smtClean="0"/>
              <a:t>den </a:t>
            </a:r>
            <a:r>
              <a:rPr lang="de-DE" dirty="0"/>
              <a:t>Feuerwehrangehörigen zeigen, wie sie sich verhalten dürfen oder müssen.</a:t>
            </a:r>
          </a:p>
          <a:p>
            <a:endParaRPr lang="de-DE" dirty="0"/>
          </a:p>
        </p:txBody>
      </p:sp>
    </p:spTree>
    <p:extLst>
      <p:ext uri="{BB962C8B-B14F-4D97-AF65-F5344CB8AC3E}">
        <p14:creationId xmlns:p14="http://schemas.microsoft.com/office/powerpoint/2010/main" val="406244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beste Schutz - Restrisiko</a:t>
            </a:r>
            <a:endParaRPr lang="de-DE" dirty="0"/>
          </a:p>
        </p:txBody>
      </p:sp>
      <p:sp>
        <p:nvSpPr>
          <p:cNvPr id="3" name="Inhaltsplatzhalter 2"/>
          <p:cNvSpPr>
            <a:spLocks noGrp="1"/>
          </p:cNvSpPr>
          <p:nvPr>
            <p:ph sz="quarter" idx="13"/>
          </p:nvPr>
        </p:nvSpPr>
        <p:spPr/>
        <p:txBody>
          <a:bodyPr/>
          <a:lstStyle/>
          <a:p>
            <a:r>
              <a:rPr lang="de-DE" dirty="0"/>
              <a:t>Der beste Schutz wird erreicht, wenn eine Gefahrenquelle vermieden oder beseitigt werden kann. </a:t>
            </a:r>
            <a:endParaRPr lang="de-DE" dirty="0" smtClean="0"/>
          </a:p>
          <a:p>
            <a:r>
              <a:rPr lang="de-DE" dirty="0" smtClean="0"/>
              <a:t>Ist </a:t>
            </a:r>
            <a:r>
              <a:rPr lang="de-DE" dirty="0"/>
              <a:t>dies nicht möglich, besteht dauerhaft ein Restrisiko. </a:t>
            </a:r>
            <a:endParaRPr lang="de-DE" dirty="0" smtClean="0"/>
          </a:p>
          <a:p>
            <a:r>
              <a:rPr lang="de-DE" dirty="0" smtClean="0"/>
              <a:t>In </a:t>
            </a:r>
            <a:r>
              <a:rPr lang="de-DE" dirty="0"/>
              <a:t>diesem Fall müssen immer verhaltensbezogene Maßnahmen, zu denen auch Unterweisungen und Dienstanweisungen zählen, durchgeführt werden. </a:t>
            </a:r>
          </a:p>
          <a:p>
            <a:endParaRPr lang="de-DE" dirty="0"/>
          </a:p>
        </p:txBody>
      </p:sp>
      <p:pic>
        <p:nvPicPr>
          <p:cNvPr id="4" name="Grafik 3"/>
          <p:cNvPicPr>
            <a:picLocks noChangeAspect="1"/>
          </p:cNvPicPr>
          <p:nvPr/>
        </p:nvPicPr>
        <p:blipFill>
          <a:blip r:embed="rId2"/>
          <a:stretch>
            <a:fillRect/>
          </a:stretch>
        </p:blipFill>
        <p:spPr>
          <a:xfrm>
            <a:off x="2933268" y="3549524"/>
            <a:ext cx="6325462" cy="2715643"/>
          </a:xfrm>
          <a:prstGeom prst="rect">
            <a:avLst/>
          </a:prstGeom>
        </p:spPr>
      </p:pic>
    </p:spTree>
    <p:extLst>
      <p:ext uri="{BB962C8B-B14F-4D97-AF65-F5344CB8AC3E}">
        <p14:creationId xmlns:p14="http://schemas.microsoft.com/office/powerpoint/2010/main" val="118068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Erstunterweisung - Beispiel</a:t>
            </a:r>
            <a:endParaRPr lang="de-DE" dirty="0"/>
          </a:p>
        </p:txBody>
      </p:sp>
      <p:sp>
        <p:nvSpPr>
          <p:cNvPr id="3" name="Inhaltsplatzhalter 2"/>
          <p:cNvSpPr>
            <a:spLocks noGrp="1"/>
          </p:cNvSpPr>
          <p:nvPr>
            <p:ph sz="quarter" idx="13"/>
          </p:nvPr>
        </p:nvSpPr>
        <p:spPr/>
        <p:txBody>
          <a:bodyPr/>
          <a:lstStyle/>
          <a:p>
            <a:pPr marL="0" indent="0">
              <a:buNone/>
            </a:pPr>
            <a:r>
              <a:rPr lang="de-DE" dirty="0"/>
              <a:t>Unterweisung über die Trageweise und die Funktionen der Einsatzschutzkleidung, hier z.B. Feuerwehrüberjacke nach </a:t>
            </a:r>
            <a:r>
              <a:rPr lang="de-DE" dirty="0" err="1"/>
              <a:t>HuPF</a:t>
            </a:r>
            <a:r>
              <a:rPr lang="de-DE" dirty="0"/>
              <a:t>, </a:t>
            </a: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lgn="ctr">
              <a:buNone/>
            </a:pPr>
            <a:r>
              <a:rPr lang="de-DE" dirty="0" smtClean="0"/>
              <a:t>„Panikreißverschluss“</a:t>
            </a:r>
            <a:endParaRPr lang="de-DE" dirty="0"/>
          </a:p>
          <a:p>
            <a:endParaRPr lang="de-DE" dirty="0"/>
          </a:p>
        </p:txBody>
      </p:sp>
      <p:sp>
        <p:nvSpPr>
          <p:cNvPr id="4" name="AutoShape 4"/>
          <p:cNvSpPr>
            <a:spLocks noChangeArrowheads="1"/>
          </p:cNvSpPr>
          <p:nvPr/>
        </p:nvSpPr>
        <p:spPr bwMode="auto">
          <a:xfrm rot="5400000">
            <a:off x="5664199" y="3267868"/>
            <a:ext cx="863600" cy="431800"/>
          </a:xfrm>
          <a:prstGeom prst="rightArrow">
            <a:avLst>
              <a:gd name="adj1" fmla="val 50000"/>
              <a:gd name="adj2" fmla="val 50000"/>
            </a:avLst>
          </a:prstGeom>
          <a:solidFill>
            <a:srgbClr val="F21F1A"/>
          </a:solidFill>
          <a:ln w="9525">
            <a:noFill/>
            <a:miter lim="800000"/>
            <a:headEnd/>
            <a:tailEnd/>
          </a:ln>
          <a:effectLst/>
        </p:spPr>
        <p:txBody>
          <a:bodyPr wrap="none" anchor="ctr"/>
          <a:lstStyle/>
          <a:p>
            <a:endParaRPr lang="de-DE"/>
          </a:p>
        </p:txBody>
      </p:sp>
      <p:pic>
        <p:nvPicPr>
          <p:cNvPr id="1026" name="Picture 2" descr="59ae5414-21a0-4335-93e9-1e960ba211ec@b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7023" y="3086142"/>
            <a:ext cx="3501520" cy="262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62b0e116-ddbb-4ac7-8f70-53c0220b20d4@b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45238" y="3086142"/>
            <a:ext cx="3501522" cy="26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dfc0f484-f17c-4fb3-b4f5-00f1f1552eeb@bg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53454" y="3086140"/>
            <a:ext cx="3501522" cy="26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04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Unterweisungen</a:t>
            </a:r>
            <a:endParaRPr lang="de-DE" dirty="0"/>
          </a:p>
        </p:txBody>
      </p:sp>
      <p:sp>
        <p:nvSpPr>
          <p:cNvPr id="3" name="Inhaltsplatzhalter 2"/>
          <p:cNvSpPr>
            <a:spLocks noGrp="1"/>
          </p:cNvSpPr>
          <p:nvPr>
            <p:ph sz="quarter" idx="13"/>
          </p:nvPr>
        </p:nvSpPr>
        <p:spPr/>
        <p:txBody>
          <a:bodyPr/>
          <a:lstStyle/>
          <a:p>
            <a:pPr marL="342900" indent="-342900">
              <a:lnSpc>
                <a:spcPct val="80000"/>
              </a:lnSpc>
              <a:spcBef>
                <a:spcPct val="20000"/>
              </a:spcBef>
              <a:buFontTx/>
              <a:buChar char="•"/>
              <a:tabLst>
                <a:tab pos="361950" algn="l"/>
              </a:tabLst>
            </a:pPr>
            <a:r>
              <a:rPr lang="de-DE" dirty="0"/>
              <a:t>Die Führungskräfte sollten nach der Unterweisung regelmäßig kontrollieren, ob sich die Feuerwehrangehörigen auch entsprechend verhalten</a:t>
            </a:r>
            <a:r>
              <a:rPr lang="de-DE" dirty="0" smtClean="0"/>
              <a:t>.</a:t>
            </a:r>
          </a:p>
          <a:p>
            <a:pPr marL="342900" indent="-342900">
              <a:lnSpc>
                <a:spcPct val="80000"/>
              </a:lnSpc>
              <a:spcBef>
                <a:spcPct val="20000"/>
              </a:spcBef>
              <a:buFontTx/>
              <a:buChar char="•"/>
              <a:tabLst>
                <a:tab pos="361950" algn="l"/>
              </a:tabLst>
            </a:pPr>
            <a:endParaRPr lang="de-DE" dirty="0"/>
          </a:p>
          <a:p>
            <a:pPr marL="342900" indent="-342900">
              <a:lnSpc>
                <a:spcPct val="80000"/>
              </a:lnSpc>
              <a:spcBef>
                <a:spcPct val="20000"/>
              </a:spcBef>
              <a:buFontTx/>
              <a:buChar char="•"/>
              <a:tabLst>
                <a:tab pos="361950" algn="l"/>
              </a:tabLst>
            </a:pPr>
            <a:r>
              <a:rPr lang="de-DE" dirty="0"/>
              <a:t>Jede Unterweisung muss sorgfältig vorbereitet werden</a:t>
            </a:r>
            <a:r>
              <a:rPr lang="de-DE" dirty="0" smtClean="0"/>
              <a:t>.</a:t>
            </a:r>
          </a:p>
          <a:p>
            <a:pPr marL="342900" indent="-342900">
              <a:lnSpc>
                <a:spcPct val="80000"/>
              </a:lnSpc>
              <a:spcBef>
                <a:spcPct val="20000"/>
              </a:spcBef>
              <a:buFontTx/>
              <a:buChar char="•"/>
              <a:tabLst>
                <a:tab pos="361950" algn="l"/>
              </a:tabLst>
            </a:pPr>
            <a:endParaRPr lang="de-DE" dirty="0"/>
          </a:p>
          <a:p>
            <a:pPr marL="342900" indent="-342900">
              <a:lnSpc>
                <a:spcPct val="80000"/>
              </a:lnSpc>
              <a:spcBef>
                <a:spcPct val="20000"/>
              </a:spcBef>
              <a:buFontTx/>
              <a:buChar char="•"/>
              <a:tabLst>
                <a:tab pos="361950" algn="l"/>
              </a:tabLst>
            </a:pPr>
            <a:r>
              <a:rPr lang="de-DE" dirty="0"/>
              <a:t>Verantwortlich ist der Wehrführer, der die praktische Durchführung der Unterweisung delegieren kann</a:t>
            </a:r>
            <a:r>
              <a:rPr lang="de-DE" dirty="0" smtClean="0"/>
              <a:t>.</a:t>
            </a:r>
          </a:p>
          <a:p>
            <a:pPr marL="342900" indent="-342900">
              <a:lnSpc>
                <a:spcPct val="80000"/>
              </a:lnSpc>
              <a:spcBef>
                <a:spcPct val="20000"/>
              </a:spcBef>
              <a:buFontTx/>
              <a:buChar char="•"/>
              <a:tabLst>
                <a:tab pos="361950" algn="l"/>
              </a:tabLst>
            </a:pPr>
            <a:endParaRPr lang="de-DE" dirty="0"/>
          </a:p>
          <a:p>
            <a:pPr marL="342900" indent="-342900">
              <a:lnSpc>
                <a:spcPct val="80000"/>
              </a:lnSpc>
              <a:spcBef>
                <a:spcPct val="20000"/>
              </a:spcBef>
              <a:buFontTx/>
              <a:buChar char="•"/>
              <a:tabLst>
                <a:tab pos="361950" algn="l"/>
              </a:tabLst>
            </a:pPr>
            <a:r>
              <a:rPr lang="de-DE" dirty="0">
                <a:solidFill>
                  <a:srgbClr val="DA1E26"/>
                </a:solidFill>
              </a:rPr>
              <a:t>Unterweisungen sind zu dokumentieren.</a:t>
            </a:r>
          </a:p>
          <a:p>
            <a:endParaRPr lang="de-DE" dirty="0"/>
          </a:p>
        </p:txBody>
      </p:sp>
      <p:pic>
        <p:nvPicPr>
          <p:cNvPr id="4" name="Grafik 3"/>
          <p:cNvPicPr>
            <a:picLocks noChangeAspect="1"/>
          </p:cNvPicPr>
          <p:nvPr/>
        </p:nvPicPr>
        <p:blipFill>
          <a:blip r:embed="rId2"/>
          <a:stretch>
            <a:fillRect/>
          </a:stretch>
        </p:blipFill>
        <p:spPr>
          <a:xfrm>
            <a:off x="8577484" y="3678120"/>
            <a:ext cx="2739803" cy="2567486"/>
          </a:xfrm>
          <a:prstGeom prst="rect">
            <a:avLst/>
          </a:prstGeom>
        </p:spPr>
      </p:pic>
      <p:grpSp>
        <p:nvGrpSpPr>
          <p:cNvPr id="5" name="Group 3"/>
          <p:cNvGrpSpPr>
            <a:grpSpLocks/>
          </p:cNvGrpSpPr>
          <p:nvPr/>
        </p:nvGrpSpPr>
        <p:grpSpPr bwMode="auto">
          <a:xfrm>
            <a:off x="6203283" y="3678120"/>
            <a:ext cx="2017712" cy="2567486"/>
            <a:chOff x="2789" y="436"/>
            <a:chExt cx="2178" cy="3084"/>
          </a:xfrm>
        </p:grpSpPr>
        <p:grpSp>
          <p:nvGrpSpPr>
            <p:cNvPr id="6" name="Group 4"/>
            <p:cNvGrpSpPr>
              <a:grpSpLocks/>
            </p:cNvGrpSpPr>
            <p:nvPr/>
          </p:nvGrpSpPr>
          <p:grpSpPr bwMode="auto">
            <a:xfrm>
              <a:off x="2789" y="436"/>
              <a:ext cx="2178" cy="3084"/>
              <a:chOff x="1825" y="1162"/>
              <a:chExt cx="1814" cy="2721"/>
            </a:xfrm>
          </p:grpSpPr>
          <p:sp>
            <p:nvSpPr>
              <p:cNvPr id="8" name="Rectangle 5"/>
              <p:cNvSpPr>
                <a:spLocks noChangeArrowheads="1"/>
              </p:cNvSpPr>
              <p:nvPr/>
            </p:nvSpPr>
            <p:spPr bwMode="auto">
              <a:xfrm>
                <a:off x="1825" y="1162"/>
                <a:ext cx="1814" cy="2721"/>
              </a:xfrm>
              <a:prstGeom prst="rect">
                <a:avLst/>
              </a:prstGeom>
              <a:solidFill>
                <a:srgbClr val="F21F1A"/>
              </a:solidFill>
              <a:ln w="9525">
                <a:solidFill>
                  <a:schemeClr val="tx1"/>
                </a:solidFill>
                <a:miter lim="800000"/>
                <a:headEnd/>
                <a:tailEnd/>
              </a:ln>
              <a:effectLst/>
            </p:spPr>
            <p:txBody>
              <a:bodyPr wrap="none" anchor="ctr"/>
              <a:lstStyle/>
              <a:p>
                <a:endParaRPr lang="de-DE"/>
              </a:p>
            </p:txBody>
          </p:sp>
          <p:sp>
            <p:nvSpPr>
              <p:cNvPr id="9" name="Line 6"/>
              <p:cNvSpPr>
                <a:spLocks noChangeShapeType="1"/>
              </p:cNvSpPr>
              <p:nvPr/>
            </p:nvSpPr>
            <p:spPr bwMode="auto">
              <a:xfrm>
                <a:off x="1938" y="2690"/>
                <a:ext cx="1588" cy="0"/>
              </a:xfrm>
              <a:prstGeom prst="line">
                <a:avLst/>
              </a:prstGeom>
              <a:noFill/>
              <a:ln w="28575">
                <a:solidFill>
                  <a:schemeClr val="bg1"/>
                </a:solidFill>
                <a:round/>
                <a:headEnd/>
                <a:tailEnd/>
              </a:ln>
              <a:effectLst/>
            </p:spPr>
            <p:txBody>
              <a:bodyPr/>
              <a:lstStyle/>
              <a:p>
                <a:endParaRPr lang="de-DE"/>
              </a:p>
            </p:txBody>
          </p:sp>
        </p:grpSp>
        <p:sp>
          <p:nvSpPr>
            <p:cNvPr id="7" name="Text Box 7"/>
            <p:cNvSpPr txBox="1">
              <a:spLocks noChangeArrowheads="1"/>
            </p:cNvSpPr>
            <p:nvPr/>
          </p:nvSpPr>
          <p:spPr bwMode="auto">
            <a:xfrm>
              <a:off x="3696" y="1207"/>
              <a:ext cx="1225" cy="403"/>
            </a:xfrm>
            <a:prstGeom prst="rect">
              <a:avLst/>
            </a:prstGeom>
            <a:noFill/>
            <a:ln w="9525">
              <a:noFill/>
              <a:miter lim="800000"/>
              <a:headEnd/>
              <a:tailEnd/>
            </a:ln>
            <a:effectLst/>
          </p:spPr>
          <p:txBody>
            <a:bodyPr>
              <a:spAutoFit/>
            </a:bodyPr>
            <a:lstStyle/>
            <a:p>
              <a:r>
                <a:rPr lang="de-DE" sz="1200" b="1"/>
                <a:t>Dienstbuch</a:t>
              </a:r>
            </a:p>
            <a:p>
              <a:r>
                <a:rPr lang="de-DE" sz="1200" b="1"/>
                <a:t>der</a:t>
              </a:r>
            </a:p>
            <a:p>
              <a:r>
                <a:rPr lang="de-DE" sz="1200" b="1"/>
                <a:t>Freiwilligen Feuerwehr</a:t>
              </a:r>
            </a:p>
          </p:txBody>
        </p:sp>
      </p:grpSp>
    </p:spTree>
    <p:extLst>
      <p:ext uri="{BB962C8B-B14F-4D97-AF65-F5344CB8AC3E}">
        <p14:creationId xmlns:p14="http://schemas.microsoft.com/office/powerpoint/2010/main" val="2900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Rechtsgrundlagen</a:t>
            </a:r>
            <a:endParaRPr lang="de-DE" dirty="0"/>
          </a:p>
        </p:txBody>
      </p:sp>
      <p:sp>
        <p:nvSpPr>
          <p:cNvPr id="3" name="Inhaltsplatzhalter 2"/>
          <p:cNvSpPr>
            <a:spLocks noGrp="1"/>
          </p:cNvSpPr>
          <p:nvPr>
            <p:ph sz="quarter" idx="13"/>
          </p:nvPr>
        </p:nvSpPr>
        <p:spPr/>
        <p:txBody>
          <a:bodyPr/>
          <a:lstStyle/>
          <a:p>
            <a:r>
              <a:rPr lang="de-DE" dirty="0"/>
              <a:t>Unfallverhütungsvorschriften (UVV)</a:t>
            </a:r>
          </a:p>
          <a:p>
            <a:r>
              <a:rPr lang="de-DE" dirty="0"/>
              <a:t>Jugendschutzgesetz (</a:t>
            </a:r>
            <a:r>
              <a:rPr lang="de-DE" dirty="0" err="1"/>
              <a:t>JuSchG</a:t>
            </a:r>
            <a:r>
              <a:rPr lang="de-DE" dirty="0"/>
              <a:t>)</a:t>
            </a:r>
          </a:p>
          <a:p>
            <a:r>
              <a:rPr lang="de-DE" dirty="0"/>
              <a:t>Jugendarbeitsschutzgesetz (</a:t>
            </a:r>
            <a:r>
              <a:rPr lang="de-DE" dirty="0" err="1"/>
              <a:t>JArbSchG</a:t>
            </a:r>
            <a:r>
              <a:rPr lang="de-DE" dirty="0"/>
              <a:t>) </a:t>
            </a:r>
          </a:p>
          <a:p>
            <a:r>
              <a:rPr lang="de-DE" dirty="0"/>
              <a:t>Kinderarbeitsschutzverordnung (KindArbSchV)</a:t>
            </a:r>
          </a:p>
          <a:p>
            <a:r>
              <a:rPr lang="de-DE" dirty="0"/>
              <a:t>Brandschutzgesetze (</a:t>
            </a:r>
            <a:r>
              <a:rPr lang="de-DE" dirty="0" err="1"/>
              <a:t>BrSchG</a:t>
            </a:r>
            <a:r>
              <a:rPr lang="de-DE" dirty="0"/>
              <a:t>) der Länder</a:t>
            </a:r>
          </a:p>
          <a:p>
            <a:r>
              <a:rPr lang="de-DE" dirty="0"/>
              <a:t>u. a.</a:t>
            </a:r>
          </a:p>
          <a:p>
            <a:endParaRPr lang="de-DE" dirty="0"/>
          </a:p>
        </p:txBody>
      </p:sp>
    </p:spTree>
    <p:extLst>
      <p:ext uri="{BB962C8B-B14F-4D97-AF65-F5344CB8AC3E}">
        <p14:creationId xmlns:p14="http://schemas.microsoft.com/office/powerpoint/2010/main" val="154878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Wirksamkeit von Unterweisungen</a:t>
            </a:r>
            <a:endParaRPr lang="de-DE" dirty="0"/>
          </a:p>
        </p:txBody>
      </p:sp>
      <p:sp>
        <p:nvSpPr>
          <p:cNvPr id="3" name="Inhaltsplatzhalter 2"/>
          <p:cNvSpPr>
            <a:spLocks noGrp="1"/>
          </p:cNvSpPr>
          <p:nvPr>
            <p:ph sz="quarter" idx="13"/>
          </p:nvPr>
        </p:nvSpPr>
        <p:spPr>
          <a:xfrm>
            <a:off x="874713" y="1881186"/>
            <a:ext cx="10442574" cy="4688055"/>
          </a:xfrm>
        </p:spPr>
        <p:txBody>
          <a:bodyPr>
            <a:normAutofit/>
          </a:bodyPr>
          <a:lstStyle/>
          <a:p>
            <a:pPr marL="0" indent="0">
              <a:lnSpc>
                <a:spcPct val="80000"/>
              </a:lnSpc>
              <a:buNone/>
              <a:tabLst>
                <a:tab pos="0" algn="l"/>
              </a:tabLst>
            </a:pPr>
            <a:r>
              <a:rPr lang="de-DE" b="1" dirty="0" smtClean="0"/>
              <a:t>Nachbereitung</a:t>
            </a:r>
          </a:p>
          <a:p>
            <a:pPr marL="0" indent="0">
              <a:lnSpc>
                <a:spcPct val="80000"/>
              </a:lnSpc>
              <a:buNone/>
              <a:tabLst>
                <a:tab pos="0" algn="l"/>
              </a:tabLst>
            </a:pPr>
            <a:r>
              <a:rPr lang="de-DE" dirty="0" smtClean="0"/>
              <a:t>Nach durchgeführter Unterweisung sollte man sich Gedanken zu folgenden Punkten machen:</a:t>
            </a:r>
          </a:p>
          <a:p>
            <a:pPr>
              <a:lnSpc>
                <a:spcPct val="80000"/>
              </a:lnSpc>
              <a:tabLst>
                <a:tab pos="0" algn="l"/>
              </a:tabLst>
            </a:pPr>
            <a:r>
              <a:rPr lang="de-DE" dirty="0" smtClean="0"/>
              <a:t>Wurden die Ziele erreicht (Wissen und Können)?</a:t>
            </a:r>
          </a:p>
          <a:p>
            <a:pPr>
              <a:lnSpc>
                <a:spcPct val="80000"/>
              </a:lnSpc>
              <a:tabLst>
                <a:tab pos="0" algn="l"/>
              </a:tabLst>
            </a:pPr>
            <a:r>
              <a:rPr lang="de-DE" dirty="0" smtClean="0"/>
              <a:t>Konzeptoptimierung</a:t>
            </a:r>
          </a:p>
          <a:p>
            <a:pPr lvl="4">
              <a:lnSpc>
                <a:spcPct val="80000"/>
              </a:lnSpc>
              <a:buFont typeface="DGUV Meta-Normal" panose="020B0504030101020102" pitchFamily="34" charset="0"/>
              <a:buChar char="▸"/>
              <a:tabLst>
                <a:tab pos="0" algn="l"/>
              </a:tabLst>
            </a:pPr>
            <a:r>
              <a:rPr lang="de-DE" dirty="0" smtClean="0"/>
              <a:t>Was war gut?</a:t>
            </a:r>
          </a:p>
          <a:p>
            <a:pPr lvl="4">
              <a:lnSpc>
                <a:spcPct val="80000"/>
              </a:lnSpc>
              <a:buFont typeface="DGUV Meta-Normal" panose="020B0504030101020102" pitchFamily="34" charset="0"/>
              <a:buChar char="▸"/>
              <a:tabLst>
                <a:tab pos="0" algn="l"/>
              </a:tabLst>
            </a:pPr>
            <a:r>
              <a:rPr lang="de-DE" dirty="0" smtClean="0"/>
              <a:t>Welche Medien und Übungen waren geeignet?</a:t>
            </a:r>
          </a:p>
          <a:p>
            <a:pPr lvl="4">
              <a:lnSpc>
                <a:spcPct val="80000"/>
              </a:lnSpc>
              <a:buFont typeface="DGUV Meta-Normal" panose="020B0504030101020102" pitchFamily="34" charset="0"/>
              <a:buChar char="▸"/>
              <a:tabLst>
                <a:tab pos="0" algn="l"/>
              </a:tabLst>
            </a:pPr>
            <a:r>
              <a:rPr lang="de-DE" dirty="0" smtClean="0"/>
              <a:t>Womit konnte ich aktivieren?</a:t>
            </a:r>
          </a:p>
          <a:p>
            <a:pPr lvl="4">
              <a:lnSpc>
                <a:spcPct val="80000"/>
              </a:lnSpc>
              <a:buFont typeface="DGUV Meta-Normal" panose="020B0504030101020102" pitchFamily="34" charset="0"/>
              <a:buChar char="▸"/>
              <a:tabLst>
                <a:tab pos="0" algn="l"/>
              </a:tabLst>
            </a:pPr>
            <a:r>
              <a:rPr lang="de-DE" dirty="0" smtClean="0"/>
              <a:t>Worauf muss ich mich besser vorbereiten?</a:t>
            </a:r>
          </a:p>
          <a:p>
            <a:pPr lvl="4">
              <a:lnSpc>
                <a:spcPct val="80000"/>
              </a:lnSpc>
              <a:buFont typeface="DGUV Meta-Normal" panose="020B0504030101020102" pitchFamily="34" charset="0"/>
              <a:buChar char="▸"/>
              <a:tabLst>
                <a:tab pos="0" algn="l"/>
              </a:tabLst>
            </a:pPr>
            <a:r>
              <a:rPr lang="de-DE" dirty="0" smtClean="0"/>
              <a:t>Welche neuen Schwachpunkte wurden erkannt?</a:t>
            </a:r>
          </a:p>
          <a:p>
            <a:pPr lvl="4">
              <a:lnSpc>
                <a:spcPct val="80000"/>
              </a:lnSpc>
              <a:buFont typeface="DGUV Meta-Normal" panose="020B0504030101020102" pitchFamily="34" charset="0"/>
              <a:buChar char="▸"/>
              <a:tabLst>
                <a:tab pos="0" algn="l"/>
              </a:tabLst>
            </a:pPr>
            <a:r>
              <a:rPr lang="de-DE" dirty="0" smtClean="0"/>
              <a:t>Welche neuen Ideen und Vorschläge gab es?</a:t>
            </a:r>
          </a:p>
          <a:p>
            <a:pPr lvl="4">
              <a:lnSpc>
                <a:spcPct val="80000"/>
              </a:lnSpc>
              <a:buFont typeface="DGUV Meta-Normal" panose="020B0504030101020102" pitchFamily="34" charset="0"/>
              <a:buChar char="▸"/>
              <a:tabLst>
                <a:tab pos="0" algn="l"/>
              </a:tabLst>
            </a:pPr>
            <a:r>
              <a:rPr lang="de-DE" dirty="0" smtClean="0"/>
              <a:t>Wurden Vereinbarungen getroffen?</a:t>
            </a:r>
          </a:p>
          <a:p>
            <a:endParaRPr lang="de-DE" dirty="0"/>
          </a:p>
        </p:txBody>
      </p:sp>
    </p:spTree>
    <p:extLst>
      <p:ext uri="{BB962C8B-B14F-4D97-AF65-F5344CB8AC3E}">
        <p14:creationId xmlns:p14="http://schemas.microsoft.com/office/powerpoint/2010/main" val="324306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Wirksamkeit von Unterweisungen</a:t>
            </a:r>
            <a:endParaRPr lang="de-DE" dirty="0"/>
          </a:p>
        </p:txBody>
      </p:sp>
      <p:sp>
        <p:nvSpPr>
          <p:cNvPr id="3" name="Inhaltsplatzhalter 2"/>
          <p:cNvSpPr>
            <a:spLocks noGrp="1"/>
          </p:cNvSpPr>
          <p:nvPr>
            <p:ph sz="quarter" idx="13"/>
          </p:nvPr>
        </p:nvSpPr>
        <p:spPr/>
        <p:txBody>
          <a:bodyPr/>
          <a:lstStyle/>
          <a:p>
            <a:pPr marL="0" indent="0">
              <a:lnSpc>
                <a:spcPct val="80000"/>
              </a:lnSpc>
              <a:buNone/>
              <a:tabLst>
                <a:tab pos="0" algn="l"/>
              </a:tabLst>
            </a:pPr>
            <a:r>
              <a:rPr lang="de-DE" b="1" dirty="0" smtClean="0"/>
              <a:t>Wirksamkeitskontrolle</a:t>
            </a:r>
          </a:p>
          <a:p>
            <a:pPr>
              <a:lnSpc>
                <a:spcPct val="80000"/>
              </a:lnSpc>
              <a:tabLst>
                <a:tab pos="0" algn="l"/>
              </a:tabLst>
            </a:pPr>
            <a:r>
              <a:rPr lang="de-DE" dirty="0" smtClean="0"/>
              <a:t>Ob die Feuerwehrangehörigen sich auch wirklich so verhalten, wie es bei der Unterweisung vermittelt, geübt und vereinbart wurde, zeigt sich häufig erst in der Praxis.</a:t>
            </a:r>
          </a:p>
          <a:p>
            <a:pPr>
              <a:lnSpc>
                <a:spcPct val="80000"/>
              </a:lnSpc>
              <a:tabLst>
                <a:tab pos="0" algn="l"/>
              </a:tabLst>
            </a:pPr>
            <a:endParaRPr lang="de-DE" dirty="0" smtClean="0"/>
          </a:p>
          <a:p>
            <a:pPr>
              <a:lnSpc>
                <a:spcPct val="80000"/>
              </a:lnSpc>
              <a:tabLst>
                <a:tab pos="0" algn="l"/>
              </a:tabLst>
            </a:pPr>
            <a:r>
              <a:rPr lang="de-DE" dirty="0" smtClean="0"/>
              <a:t>Deshalb muss die Führungskraft dies auch kontrollieren.</a:t>
            </a:r>
          </a:p>
          <a:p>
            <a:pPr>
              <a:lnSpc>
                <a:spcPct val="80000"/>
              </a:lnSpc>
              <a:tabLst>
                <a:tab pos="0" algn="l"/>
              </a:tabLst>
            </a:pPr>
            <a:endParaRPr lang="de-DE" dirty="0" smtClean="0"/>
          </a:p>
          <a:p>
            <a:pPr>
              <a:lnSpc>
                <a:spcPct val="80000"/>
              </a:lnSpc>
              <a:tabLst>
                <a:tab pos="0" algn="l"/>
              </a:tabLst>
            </a:pPr>
            <a:r>
              <a:rPr lang="de-DE" dirty="0" smtClean="0"/>
              <a:t>Man kann ein bisher übliches Verhalten nicht immer gleich durch eine Unterweisung auf Dauer unterbinden. </a:t>
            </a:r>
          </a:p>
          <a:p>
            <a:pPr>
              <a:lnSpc>
                <a:spcPct val="80000"/>
              </a:lnSpc>
              <a:tabLst>
                <a:tab pos="0" algn="l"/>
              </a:tabLst>
            </a:pPr>
            <a:endParaRPr lang="de-DE" dirty="0" smtClean="0"/>
          </a:p>
          <a:p>
            <a:pPr>
              <a:lnSpc>
                <a:spcPct val="80000"/>
              </a:lnSpc>
              <a:tabLst>
                <a:tab pos="0" algn="l"/>
              </a:tabLst>
            </a:pPr>
            <a:r>
              <a:rPr lang="de-DE" dirty="0" smtClean="0"/>
              <a:t>Die Führungskraft muss deshalb Geduld haben, aber er muss auch konsequent sicherheits- und gesundheitswidriges Verhalten unterbinden.</a:t>
            </a:r>
          </a:p>
          <a:p>
            <a:endParaRPr lang="de-DE" dirty="0"/>
          </a:p>
        </p:txBody>
      </p:sp>
    </p:spTree>
    <p:extLst>
      <p:ext uri="{BB962C8B-B14F-4D97-AF65-F5344CB8AC3E}">
        <p14:creationId xmlns:p14="http://schemas.microsoft.com/office/powerpoint/2010/main" val="3646708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CAEA384-BF47-9249-A913-B16A665D7EB9}"/>
              </a:ext>
            </a:extLst>
          </p:cNvPr>
          <p:cNvSpPr txBox="1"/>
          <p:nvPr/>
        </p:nvSpPr>
        <p:spPr>
          <a:xfrm>
            <a:off x="889703" y="1896178"/>
            <a:ext cx="4814588" cy="984885"/>
          </a:xfrm>
          <a:prstGeom prst="rect">
            <a:avLst/>
          </a:prstGeom>
          <a:noFill/>
        </p:spPr>
        <p:txBody>
          <a:bodyPr wrap="none" lIns="0" tIns="0" rIns="0" bIns="0" rtlCol="0">
            <a:spAutoFit/>
          </a:bodyPr>
          <a:lstStyle/>
          <a:p>
            <a:r>
              <a:rPr lang="de-DE" sz="3200" b="1" i="0" baseline="0" dirty="0">
                <a:solidFill>
                  <a:schemeClr val="bg1"/>
                </a:solidFill>
                <a:latin typeface="Arial" panose="020B0604020202020204" pitchFamily="34" charset="0"/>
              </a:rPr>
              <a:t>Vielen Dank</a:t>
            </a:r>
          </a:p>
          <a:p>
            <a:r>
              <a:rPr lang="de-DE" sz="3200" b="1" i="0" baseline="0" dirty="0">
                <a:solidFill>
                  <a:schemeClr val="bg1"/>
                </a:solidFill>
                <a:latin typeface="Arial" panose="020B0604020202020204" pitchFamily="34" charset="0"/>
              </a:rPr>
              <a:t>für Ihre Aufmerksamkeit.</a:t>
            </a:r>
          </a:p>
        </p:txBody>
      </p:sp>
    </p:spTree>
    <p:extLst>
      <p:ext uri="{BB962C8B-B14F-4D97-AF65-F5344CB8AC3E}">
        <p14:creationId xmlns:p14="http://schemas.microsoft.com/office/powerpoint/2010/main" val="322542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UVV „Feuerwehren“</a:t>
            </a:r>
            <a:endParaRPr lang="de-DE" dirty="0"/>
          </a:p>
        </p:txBody>
      </p:sp>
      <p:sp>
        <p:nvSpPr>
          <p:cNvPr id="3" name="Inhaltsplatzhalter 2"/>
          <p:cNvSpPr>
            <a:spLocks noGrp="1"/>
          </p:cNvSpPr>
          <p:nvPr>
            <p:ph sz="quarter" idx="13"/>
          </p:nvPr>
        </p:nvSpPr>
        <p:spPr>
          <a:xfrm>
            <a:off x="874713" y="1881187"/>
            <a:ext cx="9462243" cy="4608513"/>
          </a:xfrm>
        </p:spPr>
        <p:txBody>
          <a:bodyPr/>
          <a:lstStyle/>
          <a:p>
            <a:pPr marL="0" indent="0">
              <a:buNone/>
            </a:pPr>
            <a:r>
              <a:rPr lang="de-DE" b="1" dirty="0"/>
              <a:t>§ 1 Verantwortung</a:t>
            </a:r>
          </a:p>
          <a:p>
            <a:pPr marL="0" indent="0">
              <a:spcBef>
                <a:spcPts val="504"/>
              </a:spcBef>
              <a:buNone/>
            </a:pPr>
            <a:r>
              <a:rPr lang="de-DE" dirty="0"/>
              <a:t>Der Unternehmer ist für die Sicherheit und den </a:t>
            </a:r>
            <a:r>
              <a:rPr lang="de-DE" dirty="0" smtClean="0"/>
              <a:t>Gesundheitsschutz </a:t>
            </a:r>
            <a:r>
              <a:rPr lang="de-DE" dirty="0"/>
              <a:t>der im Feuerwehrdienst Tätigen verantwortlich.</a:t>
            </a:r>
          </a:p>
          <a:p>
            <a:pPr marL="0" indent="0"/>
            <a:endParaRPr lang="de-DE" sz="1050" dirty="0"/>
          </a:p>
          <a:p>
            <a:pPr marL="0" indent="0">
              <a:buNone/>
            </a:pPr>
            <a:r>
              <a:rPr lang="de-DE" dirty="0"/>
              <a:t>Überträgt der Unternehmer die Verantwortung </a:t>
            </a:r>
            <a:r>
              <a:rPr lang="de-DE" dirty="0" smtClean="0"/>
              <a:t>dieser </a:t>
            </a:r>
            <a:r>
              <a:rPr lang="de-DE" dirty="0"/>
              <a:t>Aufgaben und Pflichten an </a:t>
            </a:r>
            <a:r>
              <a:rPr lang="de-DE" dirty="0" smtClean="0"/>
              <a:t>Feuerwehrangehörige, </a:t>
            </a:r>
            <a:r>
              <a:rPr lang="de-DE" dirty="0" smtClean="0">
                <a:solidFill>
                  <a:srgbClr val="DA1E26"/>
                </a:solidFill>
              </a:rPr>
              <a:t>h</a:t>
            </a:r>
            <a:r>
              <a:rPr lang="de-DE" dirty="0" smtClean="0">
                <a:solidFill>
                  <a:srgbClr val="DA1E26"/>
                </a:solidFill>
                <a:sym typeface="Wingdings" panose="05000000000000000000" pitchFamily="2" charset="2"/>
              </a:rPr>
              <a:t>at </a:t>
            </a:r>
            <a:r>
              <a:rPr lang="de-DE" dirty="0">
                <a:solidFill>
                  <a:srgbClr val="DA1E26"/>
                </a:solidFill>
                <a:sym typeface="Wingdings" panose="05000000000000000000" pitchFamily="2" charset="2"/>
              </a:rPr>
              <a:t>er in besonderem Maße der Auswahl-, Aufsichts-, </a:t>
            </a:r>
            <a:r>
              <a:rPr lang="de-DE" dirty="0" smtClean="0">
                <a:solidFill>
                  <a:srgbClr val="DA1E26"/>
                </a:solidFill>
                <a:sym typeface="Wingdings" panose="05000000000000000000" pitchFamily="2" charset="2"/>
              </a:rPr>
              <a:t>Kontroll- und Organisationsverantwortung </a:t>
            </a:r>
            <a:r>
              <a:rPr lang="de-DE" dirty="0">
                <a:solidFill>
                  <a:srgbClr val="DA1E26"/>
                </a:solidFill>
                <a:sym typeface="Wingdings" panose="05000000000000000000" pitchFamily="2" charset="2"/>
              </a:rPr>
              <a:t>nachzukommen</a:t>
            </a:r>
          </a:p>
          <a:p>
            <a:pPr marL="0" indent="0"/>
            <a:endParaRPr lang="de-DE" sz="1050" dirty="0"/>
          </a:p>
          <a:p>
            <a:pPr marL="0" indent="0">
              <a:buNone/>
            </a:pPr>
            <a:r>
              <a:rPr lang="de-DE" dirty="0"/>
              <a:t>Feuerwehrangehörige denen Führungsaufgaben obliegen, </a:t>
            </a:r>
            <a:r>
              <a:rPr lang="de-DE" dirty="0" smtClean="0"/>
              <a:t>haben für </a:t>
            </a:r>
            <a:r>
              <a:rPr lang="de-DE" dirty="0"/>
              <a:t>die Sicherheit und den Gesundheitsschutz der </a:t>
            </a:r>
            <a:r>
              <a:rPr lang="de-DE" dirty="0" smtClean="0"/>
              <a:t>ihnen unterstellten </a:t>
            </a:r>
            <a:r>
              <a:rPr lang="de-DE" dirty="0"/>
              <a:t>Feuerwehrangehörigen zu sorgen.</a:t>
            </a:r>
          </a:p>
          <a:p>
            <a:endParaRPr lang="de-DE" dirty="0"/>
          </a:p>
        </p:txBody>
      </p:sp>
      <p:pic>
        <p:nvPicPr>
          <p:cNvPr id="4" name="Grafik 3"/>
          <p:cNvPicPr>
            <a:picLocks noChangeAspect="1"/>
          </p:cNvPicPr>
          <p:nvPr/>
        </p:nvPicPr>
        <p:blipFill>
          <a:blip r:embed="rId2"/>
          <a:stretch>
            <a:fillRect/>
          </a:stretch>
        </p:blipFill>
        <p:spPr>
          <a:xfrm>
            <a:off x="10336956" y="2909835"/>
            <a:ext cx="1513731" cy="2011466"/>
          </a:xfrm>
          <a:prstGeom prst="rect">
            <a:avLst/>
          </a:prstGeom>
        </p:spPr>
      </p:pic>
    </p:spTree>
    <p:extLst>
      <p:ext uri="{BB962C8B-B14F-4D97-AF65-F5344CB8AC3E}">
        <p14:creationId xmlns:p14="http://schemas.microsoft.com/office/powerpoint/2010/main" val="35410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UVV „Feuerwehren“</a:t>
            </a:r>
          </a:p>
        </p:txBody>
      </p:sp>
      <p:sp>
        <p:nvSpPr>
          <p:cNvPr id="3" name="Inhaltsplatzhalter 2"/>
          <p:cNvSpPr>
            <a:spLocks noGrp="1"/>
          </p:cNvSpPr>
          <p:nvPr>
            <p:ph sz="quarter" idx="13"/>
          </p:nvPr>
        </p:nvSpPr>
        <p:spPr/>
        <p:txBody>
          <a:bodyPr/>
          <a:lstStyle/>
          <a:p>
            <a:pPr marL="0" indent="0">
              <a:buNone/>
            </a:pPr>
            <a:r>
              <a:rPr lang="de-DE" b="1" dirty="0"/>
              <a:t>§ 6 Persönliche Anforderungen und Eignung</a:t>
            </a:r>
          </a:p>
          <a:p>
            <a:pPr marL="0" indent="0">
              <a:buNone/>
            </a:pPr>
            <a:r>
              <a:rPr lang="de-DE" dirty="0"/>
              <a:t>Der Unternehmer darf Feuerwehrangehörige nur für Tätigkeiten einsetzen, für die sie körperlich und geistig geeignet </a:t>
            </a:r>
            <a:r>
              <a:rPr lang="de-DE" dirty="0" smtClean="0"/>
              <a:t>sowie fachlich </a:t>
            </a:r>
            <a:r>
              <a:rPr lang="de-DE" dirty="0"/>
              <a:t>befähigt sind. </a:t>
            </a:r>
          </a:p>
          <a:p>
            <a:pPr marL="0" indent="0">
              <a:spcBef>
                <a:spcPts val="0"/>
              </a:spcBef>
            </a:pPr>
            <a:endParaRPr lang="de-DE" dirty="0"/>
          </a:p>
          <a:p>
            <a:pPr marL="0" indent="0">
              <a:buNone/>
            </a:pPr>
            <a:r>
              <a:rPr lang="de-DE" b="1" dirty="0"/>
              <a:t>§ 15 Verhalten im Feuerwehrdienst</a:t>
            </a:r>
          </a:p>
          <a:p>
            <a:pPr marL="0" indent="0">
              <a:buNone/>
            </a:pPr>
            <a:r>
              <a:rPr lang="de-DE" dirty="0"/>
              <a:t>Im Feuerwehrdienst dürfen nur Maßnahmen getroffen werden, die ein sicheres Tätigwerden der Feuerwehrangehörigen ermöglichen.</a:t>
            </a:r>
          </a:p>
          <a:p>
            <a:endParaRPr lang="de-DE" dirty="0"/>
          </a:p>
        </p:txBody>
      </p:sp>
    </p:spTree>
    <p:extLst>
      <p:ext uri="{BB962C8B-B14F-4D97-AF65-F5344CB8AC3E}">
        <p14:creationId xmlns:p14="http://schemas.microsoft.com/office/powerpoint/2010/main" val="40204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UVV „Feuerwehren“</a:t>
            </a:r>
          </a:p>
        </p:txBody>
      </p:sp>
      <p:sp>
        <p:nvSpPr>
          <p:cNvPr id="3" name="Inhaltsplatzhalter 2"/>
          <p:cNvSpPr>
            <a:spLocks noGrp="1"/>
          </p:cNvSpPr>
          <p:nvPr>
            <p:ph sz="quarter" idx="13"/>
          </p:nvPr>
        </p:nvSpPr>
        <p:spPr>
          <a:xfrm>
            <a:off x="874713" y="1881187"/>
            <a:ext cx="6300787" cy="4068763"/>
          </a:xfrm>
        </p:spPr>
        <p:txBody>
          <a:bodyPr/>
          <a:lstStyle/>
          <a:p>
            <a:pPr marL="0" indent="0">
              <a:buNone/>
            </a:pPr>
            <a:r>
              <a:rPr lang="de-DE" b="1" dirty="0"/>
              <a:t>§ 17 Kinder und Jugendliche in der Feuerwehr</a:t>
            </a:r>
          </a:p>
          <a:p>
            <a:pPr marL="0" indent="0">
              <a:buNone/>
            </a:pPr>
            <a:r>
              <a:rPr lang="de-DE" dirty="0" smtClean="0"/>
              <a:t>(1) Kinder </a:t>
            </a:r>
            <a:r>
              <a:rPr lang="de-DE" dirty="0"/>
              <a:t>und Jugendliche sind als Feuerwehrangehörige geeignet zu betreuen und zu beaufsichtigen. </a:t>
            </a:r>
            <a:endParaRPr lang="de-DE" dirty="0" smtClean="0"/>
          </a:p>
          <a:p>
            <a:pPr marL="0" indent="0">
              <a:buNone/>
            </a:pPr>
            <a:r>
              <a:rPr lang="de-DE" dirty="0" smtClean="0"/>
              <a:t>Ihr </a:t>
            </a:r>
            <a:r>
              <a:rPr lang="de-DE" dirty="0"/>
              <a:t>körperlicher und geistiger Entwicklungsstand sowie der Ausbildungsstand sind beim Feuerwehrdienst zu berücksichtigen.</a:t>
            </a:r>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7320" y="3195676"/>
            <a:ext cx="4427984" cy="2954296"/>
          </a:xfrm>
          <a:prstGeom prst="rect">
            <a:avLst/>
          </a:prstGeom>
        </p:spPr>
      </p:pic>
    </p:spTree>
    <p:extLst>
      <p:ext uri="{BB962C8B-B14F-4D97-AF65-F5344CB8AC3E}">
        <p14:creationId xmlns:p14="http://schemas.microsoft.com/office/powerpoint/2010/main" val="2513677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UVV „Feuerwehren“</a:t>
            </a:r>
            <a:endParaRPr lang="de-DE" dirty="0"/>
          </a:p>
        </p:txBody>
      </p:sp>
      <p:sp>
        <p:nvSpPr>
          <p:cNvPr id="3" name="Inhaltsplatzhalter 2"/>
          <p:cNvSpPr>
            <a:spLocks noGrp="1"/>
          </p:cNvSpPr>
          <p:nvPr>
            <p:ph sz="quarter" idx="13"/>
          </p:nvPr>
        </p:nvSpPr>
        <p:spPr>
          <a:xfrm>
            <a:off x="874713" y="1881187"/>
            <a:ext cx="7713563" cy="4068763"/>
          </a:xfrm>
        </p:spPr>
        <p:txBody>
          <a:bodyPr/>
          <a:lstStyle/>
          <a:p>
            <a:pPr marL="0" indent="0">
              <a:buNone/>
            </a:pPr>
            <a:r>
              <a:rPr lang="de-DE" b="1" dirty="0"/>
              <a:t>§ 17 Kinder und Jugendliche in der Feuerwehr</a:t>
            </a:r>
          </a:p>
          <a:p>
            <a:pPr marL="0" indent="0">
              <a:buNone/>
            </a:pPr>
            <a:r>
              <a:rPr lang="de-DE" dirty="0"/>
              <a:t>(2) Der Unternehmer hat dafür zu sorgen, dass Kinder und Jugendliche als Feuerwehrangehörige am Dienst der aktiven Feuerwehrangehörigen nur nach landesrechtlichen Bestimmungen und nur </a:t>
            </a:r>
            <a:r>
              <a:rPr lang="de-DE" dirty="0">
                <a:solidFill>
                  <a:srgbClr val="DA1E26"/>
                </a:solidFill>
              </a:rPr>
              <a:t>außerhalb des Gefahrenbereichs </a:t>
            </a:r>
            <a:r>
              <a:rPr lang="de-DE" dirty="0"/>
              <a:t>unter Aufsicht erfahrener Feuerwehrangehöriger mitwirken.</a:t>
            </a:r>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6500" y="2124902"/>
            <a:ext cx="3002136" cy="4002848"/>
          </a:xfrm>
          <a:prstGeom prst="rect">
            <a:avLst/>
          </a:prstGeom>
        </p:spPr>
      </p:pic>
    </p:spTree>
    <p:extLst>
      <p:ext uri="{BB962C8B-B14F-4D97-AF65-F5344CB8AC3E}">
        <p14:creationId xmlns:p14="http://schemas.microsoft.com/office/powerpoint/2010/main" val="172304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…außerhalb des Gefahrenbereichs</a:t>
            </a:r>
            <a:endParaRPr lang="de-DE" dirty="0"/>
          </a:p>
        </p:txBody>
      </p:sp>
      <p:sp>
        <p:nvSpPr>
          <p:cNvPr id="3" name="Inhaltsplatzhalter 2"/>
          <p:cNvSpPr>
            <a:spLocks noGrp="1"/>
          </p:cNvSpPr>
          <p:nvPr>
            <p:ph sz="quarter" idx="13"/>
          </p:nvPr>
        </p:nvSpPr>
        <p:spPr>
          <a:xfrm>
            <a:off x="874714" y="1881187"/>
            <a:ext cx="7016748" cy="4068763"/>
          </a:xfrm>
        </p:spPr>
        <p:txBody>
          <a:bodyPr/>
          <a:lstStyle/>
          <a:p>
            <a:pPr marL="0" indent="0">
              <a:buNone/>
            </a:pPr>
            <a:r>
              <a:rPr lang="de-DE" dirty="0" smtClean="0"/>
              <a:t>Was ist der Gefahrenbereich?</a:t>
            </a:r>
          </a:p>
          <a:p>
            <a:pPr lvl="2">
              <a:buFont typeface="DGUV Meta-Medium" panose="020B0604030101020102" pitchFamily="34" charset="0"/>
              <a:buChar char="→"/>
            </a:pPr>
            <a:r>
              <a:rPr lang="de-DE" dirty="0" smtClean="0"/>
              <a:t> Hinter dem ersten Verteiler</a:t>
            </a:r>
          </a:p>
          <a:p>
            <a:pPr lvl="2">
              <a:buFont typeface="DGUV Meta-Medium" panose="020B0604030101020102" pitchFamily="34" charset="0"/>
              <a:buChar char="→"/>
            </a:pPr>
            <a:endParaRPr lang="de-DE" dirty="0" smtClean="0"/>
          </a:p>
          <a:p>
            <a:r>
              <a:rPr lang="de-DE" dirty="0" smtClean="0"/>
              <a:t>Historisch, überholt und nicht sinnvoll</a:t>
            </a:r>
          </a:p>
          <a:p>
            <a:endParaRPr lang="de-DE" dirty="0" smtClean="0"/>
          </a:p>
          <a:p>
            <a:pPr lvl="0">
              <a:spcBef>
                <a:spcPct val="20000"/>
              </a:spcBef>
            </a:pPr>
            <a:r>
              <a:rPr lang="de-DE" dirty="0"/>
              <a:t>Der Gefahrenbereich muss von einem erfahrenen Feuerwehrangehörigen in </a:t>
            </a:r>
            <a:r>
              <a:rPr lang="de-DE" dirty="0" smtClean="0"/>
              <a:t>der jeweiligen </a:t>
            </a:r>
            <a:r>
              <a:rPr lang="de-DE" dirty="0"/>
              <a:t>Situation bestimmt und festgelegt </a:t>
            </a:r>
            <a:r>
              <a:rPr lang="de-DE" dirty="0" smtClean="0"/>
              <a:t>werden!</a:t>
            </a:r>
          </a:p>
          <a:p>
            <a:pPr lvl="0">
              <a:spcBef>
                <a:spcPct val="20000"/>
              </a:spcBef>
            </a:pPr>
            <a:endParaRPr lang="de-DE" dirty="0" smtClean="0"/>
          </a:p>
          <a:p>
            <a:pPr lvl="0">
              <a:spcBef>
                <a:spcPct val="20000"/>
              </a:spcBef>
            </a:pPr>
            <a:r>
              <a:rPr lang="de-DE" dirty="0" smtClean="0"/>
              <a:t>Soweit </a:t>
            </a:r>
            <a:r>
              <a:rPr lang="de-DE" dirty="0"/>
              <a:t>er nicht bereits vorgegeben </a:t>
            </a:r>
            <a:r>
              <a:rPr lang="de-DE" dirty="0" smtClean="0"/>
              <a:t>ist</a:t>
            </a:r>
            <a:endParaRPr lang="de-DE" dirty="0"/>
          </a:p>
          <a:p>
            <a:endParaRPr lang="de-DE" dirty="0"/>
          </a:p>
        </p:txBody>
      </p:sp>
      <p:pic>
        <p:nvPicPr>
          <p:cNvPr id="4" name="Grafik 3"/>
          <p:cNvPicPr>
            <a:picLocks noChangeAspect="1"/>
          </p:cNvPicPr>
          <p:nvPr/>
        </p:nvPicPr>
        <p:blipFill>
          <a:blip r:embed="rId2"/>
          <a:stretch>
            <a:fillRect/>
          </a:stretch>
        </p:blipFill>
        <p:spPr>
          <a:xfrm>
            <a:off x="8056561" y="2591593"/>
            <a:ext cx="3971925" cy="2647950"/>
          </a:xfrm>
          <a:prstGeom prst="rect">
            <a:avLst/>
          </a:prstGeom>
        </p:spPr>
      </p:pic>
    </p:spTree>
    <p:extLst>
      <p:ext uri="{BB962C8B-B14F-4D97-AF65-F5344CB8AC3E}">
        <p14:creationId xmlns:p14="http://schemas.microsoft.com/office/powerpoint/2010/main" val="120851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Jugendarbeitsschutzgesetz (</a:t>
            </a:r>
            <a:r>
              <a:rPr lang="de-DE" dirty="0" err="1" smtClean="0"/>
              <a:t>JArbSchG</a:t>
            </a:r>
            <a:r>
              <a:rPr lang="de-DE" dirty="0" smtClean="0"/>
              <a:t>)</a:t>
            </a:r>
            <a:endParaRPr lang="de-DE" dirty="0"/>
          </a:p>
        </p:txBody>
      </p:sp>
      <p:sp>
        <p:nvSpPr>
          <p:cNvPr id="3" name="Inhaltsplatzhalter 2"/>
          <p:cNvSpPr>
            <a:spLocks noGrp="1"/>
          </p:cNvSpPr>
          <p:nvPr>
            <p:ph sz="quarter" idx="13"/>
          </p:nvPr>
        </p:nvSpPr>
        <p:spPr>
          <a:xfrm>
            <a:off x="874713" y="1881187"/>
            <a:ext cx="7431087" cy="4068763"/>
          </a:xfrm>
        </p:spPr>
        <p:txBody>
          <a:bodyPr>
            <a:normAutofit lnSpcReduction="10000"/>
          </a:bodyPr>
          <a:lstStyle/>
          <a:p>
            <a:pPr marL="0" indent="0">
              <a:buNone/>
            </a:pPr>
            <a:r>
              <a:rPr lang="de-DE" b="1" dirty="0"/>
              <a:t>§ 22 Gefährliche Arbeiten</a:t>
            </a:r>
          </a:p>
          <a:p>
            <a:pPr marL="0" indent="0">
              <a:buNone/>
            </a:pPr>
            <a:r>
              <a:rPr lang="de-DE" dirty="0"/>
              <a:t>(1) Jugendliche dürfen nicht beschäftigt werden</a:t>
            </a:r>
          </a:p>
          <a:p>
            <a:pPr marL="450850" indent="0">
              <a:buNone/>
            </a:pPr>
            <a:r>
              <a:rPr lang="de-DE" dirty="0"/>
              <a:t>mit Arbeiten, die ihre </a:t>
            </a:r>
            <a:r>
              <a:rPr lang="de-DE" b="1" dirty="0"/>
              <a:t>physische oder psychische Leistungsfähigkeit übersteigen</a:t>
            </a:r>
            <a:r>
              <a:rPr lang="de-DE" dirty="0" smtClean="0"/>
              <a:t>,</a:t>
            </a:r>
          </a:p>
          <a:p>
            <a:pPr marL="450850" indent="0">
              <a:buNone/>
            </a:pPr>
            <a:endParaRPr lang="de-DE" dirty="0"/>
          </a:p>
          <a:p>
            <a:pPr marL="450850" indent="0">
              <a:buNone/>
            </a:pPr>
            <a:r>
              <a:rPr lang="de-DE" dirty="0"/>
              <a:t>mit Arbeiten, die </a:t>
            </a:r>
            <a:r>
              <a:rPr lang="de-DE" b="1" dirty="0"/>
              <a:t>mit Unfallgefahren verbunden </a:t>
            </a:r>
            <a:r>
              <a:rPr lang="de-DE" dirty="0"/>
              <a:t>sind, von denen anzunehmen ist, dass Jugendliche sie wegen </a:t>
            </a:r>
            <a:r>
              <a:rPr lang="de-DE" b="1" dirty="0"/>
              <a:t>mangelnden Sicherheitsbewusstseins </a:t>
            </a:r>
            <a:r>
              <a:rPr lang="de-DE" dirty="0"/>
              <a:t>oder </a:t>
            </a:r>
            <a:r>
              <a:rPr lang="de-DE" b="1" dirty="0"/>
              <a:t>mangelnder Erfahrung</a:t>
            </a:r>
            <a:r>
              <a:rPr lang="de-DE" dirty="0"/>
              <a:t> nicht erkennen oder nicht abwenden können</a:t>
            </a:r>
            <a:r>
              <a:rPr lang="de-DE" dirty="0" smtClean="0"/>
              <a:t>,</a:t>
            </a:r>
          </a:p>
          <a:p>
            <a:pPr marL="450850" indent="0">
              <a:buNone/>
            </a:pPr>
            <a:endParaRPr lang="de-DE" dirty="0"/>
          </a:p>
          <a:p>
            <a:pPr marL="450850" indent="0">
              <a:buNone/>
            </a:pPr>
            <a:r>
              <a:rPr lang="de-DE" dirty="0"/>
              <a:t>mit Arbeiten, bei denen ihre </a:t>
            </a:r>
            <a:r>
              <a:rPr lang="de-DE" b="1" dirty="0"/>
              <a:t>Gesundheit durch außergewöhnliche Hitze oder Kälte oder starke Nässe gefährdet </a:t>
            </a:r>
            <a:r>
              <a:rPr lang="de-DE" dirty="0"/>
              <a:t>wird,</a:t>
            </a:r>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2748276"/>
            <a:ext cx="3501876" cy="2334584"/>
          </a:xfrm>
          <a:prstGeom prst="rect">
            <a:avLst/>
          </a:prstGeom>
        </p:spPr>
      </p:pic>
    </p:spTree>
    <p:extLst>
      <p:ext uri="{BB962C8B-B14F-4D97-AF65-F5344CB8AC3E}">
        <p14:creationId xmlns:p14="http://schemas.microsoft.com/office/powerpoint/2010/main" val="168158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GUV Kampagnenlogo">
  <a:themeElements>
    <a:clrScheme name="HFUK">
      <a:dk1>
        <a:srgbClr val="000000"/>
      </a:dk1>
      <a:lt1>
        <a:srgbClr val="FFFFFF"/>
      </a:lt1>
      <a:dk2>
        <a:srgbClr val="D8D8D8"/>
      </a:dk2>
      <a:lt2>
        <a:srgbClr val="FFFFFF"/>
      </a:lt2>
      <a:accent1>
        <a:srgbClr val="C00000"/>
      </a:accent1>
      <a:accent2>
        <a:srgbClr val="6A090B"/>
      </a:accent2>
      <a:accent3>
        <a:srgbClr val="F16568"/>
      </a:accent3>
      <a:accent4>
        <a:srgbClr val="FC2424"/>
      </a:accent4>
      <a:accent5>
        <a:srgbClr val="7F7F7F"/>
      </a:accent5>
      <a:accent6>
        <a:srgbClr val="D8D8D8"/>
      </a:accent6>
      <a:hlink>
        <a:srgbClr val="FF0000"/>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UK_PowerPoint_Vorlage.potx [Schreibgeschützt]" id="{7CEFC17E-388E-4D51-A9FA-3505EEDD913C}" vid="{B4F206B2-8DA9-44FE-9E86-4B3F8264BC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HFUK_PowerPoint_Vorlage</Template>
  <TotalTime>0</TotalTime>
  <Words>1764</Words>
  <Application>Microsoft Office PowerPoint</Application>
  <PresentationFormat>Breitbild</PresentationFormat>
  <Paragraphs>231</Paragraphs>
  <Slides>32</Slides>
  <Notes>2</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Calibri</vt:lpstr>
      <vt:lpstr>DGUV Meta-Medium</vt:lpstr>
      <vt:lpstr>DGUV Meta-Normal</vt:lpstr>
      <vt:lpstr>Wingdings</vt:lpstr>
      <vt:lpstr>DGUV Kampagnenlogo</vt:lpstr>
      <vt:lpstr>Jugendfeuerwehrangehörige in der Einsatzabteilung</vt:lpstr>
      <vt:lpstr>Übertritt in die Einsatzabteilung</vt:lpstr>
      <vt:lpstr>Rechtsgrundlagen</vt:lpstr>
      <vt:lpstr>UVV „Feuerwehren“</vt:lpstr>
      <vt:lpstr>UVV „Feuerwehren“</vt:lpstr>
      <vt:lpstr>UVV „Feuerwehren“</vt:lpstr>
      <vt:lpstr>UVV „Feuerwehren“</vt:lpstr>
      <vt:lpstr>…außerhalb des Gefahrenbereichs</vt:lpstr>
      <vt:lpstr>Jugendarbeitsschutzgesetz (JArbSchG)</vt:lpstr>
      <vt:lpstr>Feuerwehr-Dienstvorschrift 2 (FwDV)</vt:lpstr>
      <vt:lpstr>Übertritt in die Einsatzabteilung</vt:lpstr>
      <vt:lpstr>Erstunterweisung für Mitglieder von Einsatzabteilungen </vt:lpstr>
      <vt:lpstr>Unterweisungen in der Feuerwehr</vt:lpstr>
      <vt:lpstr>Erstunterweisung</vt:lpstr>
      <vt:lpstr>Rechtliche Grundlagen</vt:lpstr>
      <vt:lpstr>Rechtliche Grundlagen</vt:lpstr>
      <vt:lpstr>Rechtliche Grundlagen</vt:lpstr>
      <vt:lpstr>Rechtliche Grundlagen</vt:lpstr>
      <vt:lpstr>Rechtliche Grundlagen</vt:lpstr>
      <vt:lpstr>Verantwortung des Wehrführers</vt:lpstr>
      <vt:lpstr>Erstunterweisung - Inhalte</vt:lpstr>
      <vt:lpstr>Erstunterweisung - Inhalte</vt:lpstr>
      <vt:lpstr>Erstunterweisung - Inhalte</vt:lpstr>
      <vt:lpstr>Anlässe für Unterweisungen</vt:lpstr>
      <vt:lpstr>Dienstanweisung – Beispiel</vt:lpstr>
      <vt:lpstr>Unterweisung – Bestandteil des Arbeits- und Gesundheitsschutzes</vt:lpstr>
      <vt:lpstr>Der beste Schutz - Restrisiko</vt:lpstr>
      <vt:lpstr>Erstunterweisung - Beispiel</vt:lpstr>
      <vt:lpstr>Unterweisungen</vt:lpstr>
      <vt:lpstr>Wirksamkeit von Unterweisungen</vt:lpstr>
      <vt:lpstr>Wirksamkeit von Unterweisungen</vt:lpstr>
      <vt:lpstr>PowerPoint-Präsentation</vt:lpstr>
    </vt:vector>
  </TitlesOfParts>
  <Company>Unfallkassen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Hofmann, Katja</dc:creator>
  <cp:lastModifiedBy>Rixen, Dirk</cp:lastModifiedBy>
  <cp:revision>35</cp:revision>
  <cp:lastPrinted>2018-11-19T15:54:28Z</cp:lastPrinted>
  <dcterms:created xsi:type="dcterms:W3CDTF">2023-06-19T08:41:45Z</dcterms:created>
  <dcterms:modified xsi:type="dcterms:W3CDTF">2023-11-03T08:38:19Z</dcterms:modified>
</cp:coreProperties>
</file>